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56" r:id="rId2"/>
    <p:sldId id="265" r:id="rId3"/>
    <p:sldId id="260" r:id="rId4"/>
    <p:sldId id="258" r:id="rId5"/>
    <p:sldId id="267" r:id="rId6"/>
    <p:sldId id="266" r:id="rId7"/>
    <p:sldId id="257"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91" d="100"/>
          <a:sy n="91" d="100"/>
        </p:scale>
        <p:origin x="37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540746A1-FE92-41FE-9BF2-8B397412FA0F}"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92A123E2-0AC5-4149-9CAC-8CCF87998D77}">
      <dgm:prSet/>
      <dgm:spPr/>
      <dgm:t>
        <a:bodyPr/>
        <a:lstStyle/>
        <a:p>
          <a:r>
            <a:rPr lang="en-GB"/>
            <a:t>One of the responsibilities that HR is involved in is the responsibility of payroll. In the instance of this Use case the HR department are heavily  involved in payroll.</a:t>
          </a:r>
          <a:endParaRPr lang="en-US"/>
        </a:p>
      </dgm:t>
    </dgm:pt>
    <dgm:pt modelId="{6CDB3490-3B9F-4431-8363-7469D076CAE4}" type="parTrans" cxnId="{F3D4D0CE-8D77-47B8-9F62-4A2B5C6CAE49}">
      <dgm:prSet/>
      <dgm:spPr/>
      <dgm:t>
        <a:bodyPr/>
        <a:lstStyle/>
        <a:p>
          <a:endParaRPr lang="en-US"/>
        </a:p>
      </dgm:t>
    </dgm:pt>
    <dgm:pt modelId="{B24B301D-0D18-42B1-A20D-FC8EDD0753D9}" type="sibTrans" cxnId="{F3D4D0CE-8D77-47B8-9F62-4A2B5C6CAE49}">
      <dgm:prSet/>
      <dgm:spPr/>
      <dgm:t>
        <a:bodyPr/>
        <a:lstStyle/>
        <a:p>
          <a:endParaRPr lang="en-US"/>
        </a:p>
      </dgm:t>
    </dgm:pt>
    <dgm:pt modelId="{A3A2E0F7-2554-46D8-84C9-97E0B5E453CA}">
      <dgm:prSet/>
      <dgm:spPr/>
      <dgm:t>
        <a:bodyPr/>
        <a:lstStyle/>
        <a:p>
          <a:r>
            <a:rPr lang="en-GB" dirty="0"/>
            <a:t>This company has many employees based oversees not only is HR responsible for making sure that the local employees are paid correctly but also the International ones are paid the correct amount based on the current exchange rate.</a:t>
          </a:r>
          <a:endParaRPr lang="en-US" dirty="0"/>
        </a:p>
      </dgm:t>
    </dgm:pt>
    <dgm:pt modelId="{64085B09-412F-4CA2-953D-609DF1C26547}" type="parTrans" cxnId="{839A2C91-F5AA-49C2-9ACB-2D08B2B29438}">
      <dgm:prSet/>
      <dgm:spPr/>
      <dgm:t>
        <a:bodyPr/>
        <a:lstStyle/>
        <a:p>
          <a:endParaRPr lang="en-US"/>
        </a:p>
      </dgm:t>
    </dgm:pt>
    <dgm:pt modelId="{21FB839C-87AB-40CC-83E4-7CA73240E827}" type="sibTrans" cxnId="{839A2C91-F5AA-49C2-9ACB-2D08B2B29438}">
      <dgm:prSet/>
      <dgm:spPr/>
      <dgm:t>
        <a:bodyPr/>
        <a:lstStyle/>
        <a:p>
          <a:endParaRPr lang="en-US"/>
        </a:p>
      </dgm:t>
    </dgm:pt>
    <dgm:pt modelId="{241D7A6E-77C1-49F4-BE54-5972810F3556}">
      <dgm:prSet/>
      <dgm:spPr/>
      <dgm:t>
        <a:bodyPr/>
        <a:lstStyle/>
        <a:p>
          <a:r>
            <a:rPr lang="en-GB" dirty="0"/>
            <a:t>Also as part of their payroll responsibility is to ensure that all employees receive their electronic payslips via a PDF attached to an email.</a:t>
          </a:r>
          <a:endParaRPr lang="en-US" dirty="0"/>
        </a:p>
      </dgm:t>
    </dgm:pt>
    <dgm:pt modelId="{3B066F4F-9F45-4B26-921A-5667D1D1FC92}" type="parTrans" cxnId="{A67C9F1D-D56D-48B2-93D4-5022284607E0}">
      <dgm:prSet/>
      <dgm:spPr/>
      <dgm:t>
        <a:bodyPr/>
        <a:lstStyle/>
        <a:p>
          <a:endParaRPr lang="en-US"/>
        </a:p>
      </dgm:t>
    </dgm:pt>
    <dgm:pt modelId="{16ACC36A-012F-424C-977E-BB17059D5733}" type="sibTrans" cxnId="{A67C9F1D-D56D-48B2-93D4-5022284607E0}">
      <dgm:prSet/>
      <dgm:spPr/>
      <dgm:t>
        <a:bodyPr/>
        <a:lstStyle/>
        <a:p>
          <a:endParaRPr lang="en-US"/>
        </a:p>
      </dgm:t>
    </dgm:pt>
    <dgm:pt modelId="{0B14F6C5-4B53-452D-80F2-0C26F2618F1C}">
      <dgm:prSet/>
      <dgm:spPr/>
      <dgm:t>
        <a:bodyPr/>
        <a:lstStyle/>
        <a:p>
          <a:r>
            <a:rPr lang="en-GB"/>
            <a:t>This is followed by a monthly salary expense report to the accountants and the Company director.</a:t>
          </a:r>
          <a:endParaRPr lang="en-US"/>
        </a:p>
      </dgm:t>
    </dgm:pt>
    <dgm:pt modelId="{9B7DC060-8C29-4EE2-9CCD-8D64E91A97D2}" type="parTrans" cxnId="{5679B822-E22E-4DCC-BE96-21581CEF39C4}">
      <dgm:prSet/>
      <dgm:spPr/>
      <dgm:t>
        <a:bodyPr/>
        <a:lstStyle/>
        <a:p>
          <a:endParaRPr lang="en-US"/>
        </a:p>
      </dgm:t>
    </dgm:pt>
    <dgm:pt modelId="{0E726D83-6C95-4E78-86F3-04A7E495BD44}" type="sibTrans" cxnId="{5679B822-E22E-4DCC-BE96-21581CEF39C4}">
      <dgm:prSet/>
      <dgm:spPr/>
      <dgm:t>
        <a:bodyPr/>
        <a:lstStyle/>
        <a:p>
          <a:endParaRPr lang="en-US"/>
        </a:p>
      </dgm:t>
    </dgm:pt>
    <dgm:pt modelId="{612B6326-5140-4C63-BAFC-FF423CAAF652}" type="pres">
      <dgm:prSet presAssocID="{540746A1-FE92-41FE-9BF2-8B397412FA0F}" presName="root" presStyleCnt="0">
        <dgm:presLayoutVars>
          <dgm:dir/>
          <dgm:resizeHandles val="exact"/>
        </dgm:presLayoutVars>
      </dgm:prSet>
      <dgm:spPr/>
    </dgm:pt>
    <dgm:pt modelId="{8ED1F66E-9E8F-47D9-BADC-B40D8DF72BD7}" type="pres">
      <dgm:prSet presAssocID="{92A123E2-0AC5-4149-9CAC-8CCF87998D77}" presName="compNode" presStyleCnt="0"/>
      <dgm:spPr/>
    </dgm:pt>
    <dgm:pt modelId="{4266E6DF-0519-48D3-B737-93B852643E57}" type="pres">
      <dgm:prSet presAssocID="{92A123E2-0AC5-4149-9CAC-8CCF87998D77}" presName="bgRect" presStyleLbl="bgShp" presStyleIdx="0" presStyleCnt="4"/>
      <dgm:spPr/>
    </dgm:pt>
    <dgm:pt modelId="{D26FEF47-4041-41C2-9B26-C0E68C60B523}" type="pres">
      <dgm:prSet presAssocID="{92A123E2-0AC5-4149-9CAC-8CCF87998D77}"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Office Worker"/>
        </a:ext>
      </dgm:extLst>
    </dgm:pt>
    <dgm:pt modelId="{CA5141B0-6939-4EEB-B806-9A1FA34BB5A6}" type="pres">
      <dgm:prSet presAssocID="{92A123E2-0AC5-4149-9CAC-8CCF87998D77}" presName="spaceRect" presStyleCnt="0"/>
      <dgm:spPr/>
    </dgm:pt>
    <dgm:pt modelId="{ACE7FED1-C893-418D-AB08-012DC1B45B3F}" type="pres">
      <dgm:prSet presAssocID="{92A123E2-0AC5-4149-9CAC-8CCF87998D77}" presName="parTx" presStyleLbl="revTx" presStyleIdx="0" presStyleCnt="4">
        <dgm:presLayoutVars>
          <dgm:chMax val="0"/>
          <dgm:chPref val="0"/>
        </dgm:presLayoutVars>
      </dgm:prSet>
      <dgm:spPr/>
    </dgm:pt>
    <dgm:pt modelId="{83B9EF40-5E3D-481E-AF41-369354B5D32C}" type="pres">
      <dgm:prSet presAssocID="{B24B301D-0D18-42B1-A20D-FC8EDD0753D9}" presName="sibTrans" presStyleCnt="0"/>
      <dgm:spPr/>
    </dgm:pt>
    <dgm:pt modelId="{30893468-61A2-4C42-B33A-2A7842F8C3F3}" type="pres">
      <dgm:prSet presAssocID="{A3A2E0F7-2554-46D8-84C9-97E0B5E453CA}" presName="compNode" presStyleCnt="0"/>
      <dgm:spPr/>
    </dgm:pt>
    <dgm:pt modelId="{F6BC0146-F880-4407-BFA0-467C0B645A13}" type="pres">
      <dgm:prSet presAssocID="{A3A2E0F7-2554-46D8-84C9-97E0B5E453CA}" presName="bgRect" presStyleLbl="bgShp" presStyleIdx="1" presStyleCnt="4"/>
      <dgm:spPr/>
    </dgm:pt>
    <dgm:pt modelId="{227FE61A-4A69-46F5-A078-ACF0AE8E16A0}" type="pres">
      <dgm:prSet presAssocID="{A3A2E0F7-2554-46D8-84C9-97E0B5E453CA}"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ollar"/>
        </a:ext>
      </dgm:extLst>
    </dgm:pt>
    <dgm:pt modelId="{4ED60063-049D-42D7-AF2F-F36235778DDC}" type="pres">
      <dgm:prSet presAssocID="{A3A2E0F7-2554-46D8-84C9-97E0B5E453CA}" presName="spaceRect" presStyleCnt="0"/>
      <dgm:spPr/>
    </dgm:pt>
    <dgm:pt modelId="{5634A20A-D334-4407-9D57-A2FA750746B9}" type="pres">
      <dgm:prSet presAssocID="{A3A2E0F7-2554-46D8-84C9-97E0B5E453CA}" presName="parTx" presStyleLbl="revTx" presStyleIdx="1" presStyleCnt="4">
        <dgm:presLayoutVars>
          <dgm:chMax val="0"/>
          <dgm:chPref val="0"/>
        </dgm:presLayoutVars>
      </dgm:prSet>
      <dgm:spPr/>
    </dgm:pt>
    <dgm:pt modelId="{CE2ADB72-0018-430A-B248-AA5A2E182077}" type="pres">
      <dgm:prSet presAssocID="{21FB839C-87AB-40CC-83E4-7CA73240E827}" presName="sibTrans" presStyleCnt="0"/>
      <dgm:spPr/>
    </dgm:pt>
    <dgm:pt modelId="{652BD929-B595-41AA-81DC-E4B921B73379}" type="pres">
      <dgm:prSet presAssocID="{241D7A6E-77C1-49F4-BE54-5972810F3556}" presName="compNode" presStyleCnt="0"/>
      <dgm:spPr/>
    </dgm:pt>
    <dgm:pt modelId="{92579D57-26B9-4C95-AB2C-DB5003B98131}" type="pres">
      <dgm:prSet presAssocID="{241D7A6E-77C1-49F4-BE54-5972810F3556}" presName="bgRect" presStyleLbl="bgShp" presStyleIdx="2" presStyleCnt="4"/>
      <dgm:spPr/>
    </dgm:pt>
    <dgm:pt modelId="{21B5D8E8-1A69-45EA-8C1E-B7BFA9D72CCB}" type="pres">
      <dgm:prSet presAssocID="{241D7A6E-77C1-49F4-BE54-5972810F3556}"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Envelope"/>
        </a:ext>
      </dgm:extLst>
    </dgm:pt>
    <dgm:pt modelId="{2C023F61-853B-40EA-9588-CEC93127CFFC}" type="pres">
      <dgm:prSet presAssocID="{241D7A6E-77C1-49F4-BE54-5972810F3556}" presName="spaceRect" presStyleCnt="0"/>
      <dgm:spPr/>
    </dgm:pt>
    <dgm:pt modelId="{C82B5E34-450E-421E-AF50-4516D2F59F18}" type="pres">
      <dgm:prSet presAssocID="{241D7A6E-77C1-49F4-BE54-5972810F3556}" presName="parTx" presStyleLbl="revTx" presStyleIdx="2" presStyleCnt="4">
        <dgm:presLayoutVars>
          <dgm:chMax val="0"/>
          <dgm:chPref val="0"/>
        </dgm:presLayoutVars>
      </dgm:prSet>
      <dgm:spPr/>
    </dgm:pt>
    <dgm:pt modelId="{F781842D-E6CC-4133-A66C-C9BE7F185AD9}" type="pres">
      <dgm:prSet presAssocID="{16ACC36A-012F-424C-977E-BB17059D5733}" presName="sibTrans" presStyleCnt="0"/>
      <dgm:spPr/>
    </dgm:pt>
    <dgm:pt modelId="{4B9A1B44-AD23-4032-8CD1-FE75B5C39ACD}" type="pres">
      <dgm:prSet presAssocID="{0B14F6C5-4B53-452D-80F2-0C26F2618F1C}" presName="compNode" presStyleCnt="0"/>
      <dgm:spPr/>
    </dgm:pt>
    <dgm:pt modelId="{6C939625-0E06-40BA-A5D5-0D6E60C81DA9}" type="pres">
      <dgm:prSet presAssocID="{0B14F6C5-4B53-452D-80F2-0C26F2618F1C}" presName="bgRect" presStyleLbl="bgShp" presStyleIdx="3" presStyleCnt="4"/>
      <dgm:spPr/>
    </dgm:pt>
    <dgm:pt modelId="{B944998E-E5A1-432B-9B86-6EDA0AB611F6}" type="pres">
      <dgm:prSet presAssocID="{0B14F6C5-4B53-452D-80F2-0C26F2618F1C}"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oney"/>
        </a:ext>
      </dgm:extLst>
    </dgm:pt>
    <dgm:pt modelId="{7B90A0B9-074D-4A22-B0A1-DFFB6B651C14}" type="pres">
      <dgm:prSet presAssocID="{0B14F6C5-4B53-452D-80F2-0C26F2618F1C}" presName="spaceRect" presStyleCnt="0"/>
      <dgm:spPr/>
    </dgm:pt>
    <dgm:pt modelId="{D9FB3133-B9F7-4E28-A999-DB6247FDA7CB}" type="pres">
      <dgm:prSet presAssocID="{0B14F6C5-4B53-452D-80F2-0C26F2618F1C}" presName="parTx" presStyleLbl="revTx" presStyleIdx="3" presStyleCnt="4">
        <dgm:presLayoutVars>
          <dgm:chMax val="0"/>
          <dgm:chPref val="0"/>
        </dgm:presLayoutVars>
      </dgm:prSet>
      <dgm:spPr/>
    </dgm:pt>
  </dgm:ptLst>
  <dgm:cxnLst>
    <dgm:cxn modelId="{A67C9F1D-D56D-48B2-93D4-5022284607E0}" srcId="{540746A1-FE92-41FE-9BF2-8B397412FA0F}" destId="{241D7A6E-77C1-49F4-BE54-5972810F3556}" srcOrd="2" destOrd="0" parTransId="{3B066F4F-9F45-4B26-921A-5667D1D1FC92}" sibTransId="{16ACC36A-012F-424C-977E-BB17059D5733}"/>
    <dgm:cxn modelId="{5679B822-E22E-4DCC-BE96-21581CEF39C4}" srcId="{540746A1-FE92-41FE-9BF2-8B397412FA0F}" destId="{0B14F6C5-4B53-452D-80F2-0C26F2618F1C}" srcOrd="3" destOrd="0" parTransId="{9B7DC060-8C29-4EE2-9CCD-8D64E91A97D2}" sibTransId="{0E726D83-6C95-4E78-86F3-04A7E495BD44}"/>
    <dgm:cxn modelId="{D3780761-C0C7-413D-B8D9-F0A92EA2B3D4}" type="presOf" srcId="{540746A1-FE92-41FE-9BF2-8B397412FA0F}" destId="{612B6326-5140-4C63-BAFC-FF423CAAF652}" srcOrd="0" destOrd="0" presId="urn:microsoft.com/office/officeart/2018/2/layout/IconVerticalSolidList"/>
    <dgm:cxn modelId="{F9674C80-2A69-43BD-96D2-37F6713789A7}" type="presOf" srcId="{92A123E2-0AC5-4149-9CAC-8CCF87998D77}" destId="{ACE7FED1-C893-418D-AB08-012DC1B45B3F}" srcOrd="0" destOrd="0" presId="urn:microsoft.com/office/officeart/2018/2/layout/IconVerticalSolidList"/>
    <dgm:cxn modelId="{839A2C91-F5AA-49C2-9ACB-2D08B2B29438}" srcId="{540746A1-FE92-41FE-9BF2-8B397412FA0F}" destId="{A3A2E0F7-2554-46D8-84C9-97E0B5E453CA}" srcOrd="1" destOrd="0" parTransId="{64085B09-412F-4CA2-953D-609DF1C26547}" sibTransId="{21FB839C-87AB-40CC-83E4-7CA73240E827}"/>
    <dgm:cxn modelId="{DFB4CFA1-96CE-4F9D-AEAB-15F992251F08}" type="presOf" srcId="{0B14F6C5-4B53-452D-80F2-0C26F2618F1C}" destId="{D9FB3133-B9F7-4E28-A999-DB6247FDA7CB}" srcOrd="0" destOrd="0" presId="urn:microsoft.com/office/officeart/2018/2/layout/IconVerticalSolidList"/>
    <dgm:cxn modelId="{838CD0A7-C260-4F04-9B53-537E84BB6BD8}" type="presOf" srcId="{241D7A6E-77C1-49F4-BE54-5972810F3556}" destId="{C82B5E34-450E-421E-AF50-4516D2F59F18}" srcOrd="0" destOrd="0" presId="urn:microsoft.com/office/officeart/2018/2/layout/IconVerticalSolidList"/>
    <dgm:cxn modelId="{F3D4D0CE-8D77-47B8-9F62-4A2B5C6CAE49}" srcId="{540746A1-FE92-41FE-9BF2-8B397412FA0F}" destId="{92A123E2-0AC5-4149-9CAC-8CCF87998D77}" srcOrd="0" destOrd="0" parTransId="{6CDB3490-3B9F-4431-8363-7469D076CAE4}" sibTransId="{B24B301D-0D18-42B1-A20D-FC8EDD0753D9}"/>
    <dgm:cxn modelId="{298735E3-D9BD-483F-9CB1-E84089EA9827}" type="presOf" srcId="{A3A2E0F7-2554-46D8-84C9-97E0B5E453CA}" destId="{5634A20A-D334-4407-9D57-A2FA750746B9}" srcOrd="0" destOrd="0" presId="urn:microsoft.com/office/officeart/2018/2/layout/IconVerticalSolidList"/>
    <dgm:cxn modelId="{B273477C-689C-4391-9605-4A79C94406BF}" type="presParOf" srcId="{612B6326-5140-4C63-BAFC-FF423CAAF652}" destId="{8ED1F66E-9E8F-47D9-BADC-B40D8DF72BD7}" srcOrd="0" destOrd="0" presId="urn:microsoft.com/office/officeart/2018/2/layout/IconVerticalSolidList"/>
    <dgm:cxn modelId="{EFDE3493-2135-4361-823C-AB09FF27143D}" type="presParOf" srcId="{8ED1F66E-9E8F-47D9-BADC-B40D8DF72BD7}" destId="{4266E6DF-0519-48D3-B737-93B852643E57}" srcOrd="0" destOrd="0" presId="urn:microsoft.com/office/officeart/2018/2/layout/IconVerticalSolidList"/>
    <dgm:cxn modelId="{7A3CEE3E-43DC-48B8-9BF8-A4E3C782E05B}" type="presParOf" srcId="{8ED1F66E-9E8F-47D9-BADC-B40D8DF72BD7}" destId="{D26FEF47-4041-41C2-9B26-C0E68C60B523}" srcOrd="1" destOrd="0" presId="urn:microsoft.com/office/officeart/2018/2/layout/IconVerticalSolidList"/>
    <dgm:cxn modelId="{67326389-9593-4282-B472-C1FCC5352F46}" type="presParOf" srcId="{8ED1F66E-9E8F-47D9-BADC-B40D8DF72BD7}" destId="{CA5141B0-6939-4EEB-B806-9A1FA34BB5A6}" srcOrd="2" destOrd="0" presId="urn:microsoft.com/office/officeart/2018/2/layout/IconVerticalSolidList"/>
    <dgm:cxn modelId="{89F8FC49-8F55-4F87-AEBB-BE09E05F7F2A}" type="presParOf" srcId="{8ED1F66E-9E8F-47D9-BADC-B40D8DF72BD7}" destId="{ACE7FED1-C893-418D-AB08-012DC1B45B3F}" srcOrd="3" destOrd="0" presId="urn:microsoft.com/office/officeart/2018/2/layout/IconVerticalSolidList"/>
    <dgm:cxn modelId="{87C25AF6-3C38-4DC6-B9D0-E38E27955F4D}" type="presParOf" srcId="{612B6326-5140-4C63-BAFC-FF423CAAF652}" destId="{83B9EF40-5E3D-481E-AF41-369354B5D32C}" srcOrd="1" destOrd="0" presId="urn:microsoft.com/office/officeart/2018/2/layout/IconVerticalSolidList"/>
    <dgm:cxn modelId="{66FEB9BF-1F17-4B0A-8B9C-861CFA848032}" type="presParOf" srcId="{612B6326-5140-4C63-BAFC-FF423CAAF652}" destId="{30893468-61A2-4C42-B33A-2A7842F8C3F3}" srcOrd="2" destOrd="0" presId="urn:microsoft.com/office/officeart/2018/2/layout/IconVerticalSolidList"/>
    <dgm:cxn modelId="{6D1A17E3-EC81-4B78-89F6-06A63F190AA3}" type="presParOf" srcId="{30893468-61A2-4C42-B33A-2A7842F8C3F3}" destId="{F6BC0146-F880-4407-BFA0-467C0B645A13}" srcOrd="0" destOrd="0" presId="urn:microsoft.com/office/officeart/2018/2/layout/IconVerticalSolidList"/>
    <dgm:cxn modelId="{209892D2-D7A3-431C-897C-60CA1E488780}" type="presParOf" srcId="{30893468-61A2-4C42-B33A-2A7842F8C3F3}" destId="{227FE61A-4A69-46F5-A078-ACF0AE8E16A0}" srcOrd="1" destOrd="0" presId="urn:microsoft.com/office/officeart/2018/2/layout/IconVerticalSolidList"/>
    <dgm:cxn modelId="{B8B5DDFE-9D2E-43BF-A7BF-1E91B13346F6}" type="presParOf" srcId="{30893468-61A2-4C42-B33A-2A7842F8C3F3}" destId="{4ED60063-049D-42D7-AF2F-F36235778DDC}" srcOrd="2" destOrd="0" presId="urn:microsoft.com/office/officeart/2018/2/layout/IconVerticalSolidList"/>
    <dgm:cxn modelId="{13B596C8-95DE-44C5-A20B-A8CC8A314CCF}" type="presParOf" srcId="{30893468-61A2-4C42-B33A-2A7842F8C3F3}" destId="{5634A20A-D334-4407-9D57-A2FA750746B9}" srcOrd="3" destOrd="0" presId="urn:microsoft.com/office/officeart/2018/2/layout/IconVerticalSolidList"/>
    <dgm:cxn modelId="{7F90B514-31E3-4830-AB21-C526E355FED1}" type="presParOf" srcId="{612B6326-5140-4C63-BAFC-FF423CAAF652}" destId="{CE2ADB72-0018-430A-B248-AA5A2E182077}" srcOrd="3" destOrd="0" presId="urn:microsoft.com/office/officeart/2018/2/layout/IconVerticalSolidList"/>
    <dgm:cxn modelId="{B3339FC0-AFFB-4F39-B8A0-6E8F87A461A4}" type="presParOf" srcId="{612B6326-5140-4C63-BAFC-FF423CAAF652}" destId="{652BD929-B595-41AA-81DC-E4B921B73379}" srcOrd="4" destOrd="0" presId="urn:microsoft.com/office/officeart/2018/2/layout/IconVerticalSolidList"/>
    <dgm:cxn modelId="{59A6610A-00A8-4DB9-B50D-3DF6103DFFB5}" type="presParOf" srcId="{652BD929-B595-41AA-81DC-E4B921B73379}" destId="{92579D57-26B9-4C95-AB2C-DB5003B98131}" srcOrd="0" destOrd="0" presId="urn:microsoft.com/office/officeart/2018/2/layout/IconVerticalSolidList"/>
    <dgm:cxn modelId="{00F45FB4-8563-4F30-8782-DFF8F57B6BC3}" type="presParOf" srcId="{652BD929-B595-41AA-81DC-E4B921B73379}" destId="{21B5D8E8-1A69-45EA-8C1E-B7BFA9D72CCB}" srcOrd="1" destOrd="0" presId="urn:microsoft.com/office/officeart/2018/2/layout/IconVerticalSolidList"/>
    <dgm:cxn modelId="{1D169053-C04D-488F-9AF0-74D8C5E09D32}" type="presParOf" srcId="{652BD929-B595-41AA-81DC-E4B921B73379}" destId="{2C023F61-853B-40EA-9588-CEC93127CFFC}" srcOrd="2" destOrd="0" presId="urn:microsoft.com/office/officeart/2018/2/layout/IconVerticalSolidList"/>
    <dgm:cxn modelId="{C6901192-EF5D-472F-BDA5-42DFA3906510}" type="presParOf" srcId="{652BD929-B595-41AA-81DC-E4B921B73379}" destId="{C82B5E34-450E-421E-AF50-4516D2F59F18}" srcOrd="3" destOrd="0" presId="urn:microsoft.com/office/officeart/2018/2/layout/IconVerticalSolidList"/>
    <dgm:cxn modelId="{D2533C54-C4FD-4C54-A458-33EE370F237E}" type="presParOf" srcId="{612B6326-5140-4C63-BAFC-FF423CAAF652}" destId="{F781842D-E6CC-4133-A66C-C9BE7F185AD9}" srcOrd="5" destOrd="0" presId="urn:microsoft.com/office/officeart/2018/2/layout/IconVerticalSolidList"/>
    <dgm:cxn modelId="{E77466F0-2299-42F1-A0A2-8736823F4670}" type="presParOf" srcId="{612B6326-5140-4C63-BAFC-FF423CAAF652}" destId="{4B9A1B44-AD23-4032-8CD1-FE75B5C39ACD}" srcOrd="6" destOrd="0" presId="urn:microsoft.com/office/officeart/2018/2/layout/IconVerticalSolidList"/>
    <dgm:cxn modelId="{652E69CF-443D-4F74-82BF-CAE0AC1D9A1C}" type="presParOf" srcId="{4B9A1B44-AD23-4032-8CD1-FE75B5C39ACD}" destId="{6C939625-0E06-40BA-A5D5-0D6E60C81DA9}" srcOrd="0" destOrd="0" presId="urn:microsoft.com/office/officeart/2018/2/layout/IconVerticalSolidList"/>
    <dgm:cxn modelId="{ADCCBEB4-6FBB-4282-8309-5B18438BB59C}" type="presParOf" srcId="{4B9A1B44-AD23-4032-8CD1-FE75B5C39ACD}" destId="{B944998E-E5A1-432B-9B86-6EDA0AB611F6}" srcOrd="1" destOrd="0" presId="urn:microsoft.com/office/officeart/2018/2/layout/IconVerticalSolidList"/>
    <dgm:cxn modelId="{1CE4A1F5-8DF7-44A3-A827-54E63CFA42DF}" type="presParOf" srcId="{4B9A1B44-AD23-4032-8CD1-FE75B5C39ACD}" destId="{7B90A0B9-074D-4A22-B0A1-DFFB6B651C14}" srcOrd="2" destOrd="0" presId="urn:microsoft.com/office/officeart/2018/2/layout/IconVerticalSolidList"/>
    <dgm:cxn modelId="{B3F5A149-DFC3-4ECB-B84B-6101EF13A19B}" type="presParOf" srcId="{4B9A1B44-AD23-4032-8CD1-FE75B5C39ACD}" destId="{D9FB3133-B9F7-4E28-A999-DB6247FDA7C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66E6DF-0519-48D3-B737-93B852643E57}">
      <dsp:nvSpPr>
        <dsp:cNvPr id="0" name=""/>
        <dsp:cNvSpPr/>
      </dsp:nvSpPr>
      <dsp:spPr>
        <a:xfrm>
          <a:off x="0" y="1808"/>
          <a:ext cx="10515600" cy="916611"/>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26FEF47-4041-41C2-9B26-C0E68C60B523}">
      <dsp:nvSpPr>
        <dsp:cNvPr id="0" name=""/>
        <dsp:cNvSpPr/>
      </dsp:nvSpPr>
      <dsp:spPr>
        <a:xfrm>
          <a:off x="277275" y="208046"/>
          <a:ext cx="504136" cy="50413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CE7FED1-C893-418D-AB08-012DC1B45B3F}">
      <dsp:nvSpPr>
        <dsp:cNvPr id="0" name=""/>
        <dsp:cNvSpPr/>
      </dsp:nvSpPr>
      <dsp:spPr>
        <a:xfrm>
          <a:off x="1058686" y="1808"/>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755650">
            <a:lnSpc>
              <a:spcPct val="90000"/>
            </a:lnSpc>
            <a:spcBef>
              <a:spcPct val="0"/>
            </a:spcBef>
            <a:spcAft>
              <a:spcPct val="35000"/>
            </a:spcAft>
            <a:buNone/>
          </a:pPr>
          <a:r>
            <a:rPr lang="en-GB" sz="1700" kern="1200"/>
            <a:t>One of the responsibilities that HR is involved in is the responsibility of payroll. In the instance of this Use case the HR department are heavily  involved in payroll.</a:t>
          </a:r>
          <a:endParaRPr lang="en-US" sz="1700" kern="1200"/>
        </a:p>
      </dsp:txBody>
      <dsp:txXfrm>
        <a:off x="1058686" y="1808"/>
        <a:ext cx="9456913" cy="916611"/>
      </dsp:txXfrm>
    </dsp:sp>
    <dsp:sp modelId="{F6BC0146-F880-4407-BFA0-467C0B645A13}">
      <dsp:nvSpPr>
        <dsp:cNvPr id="0" name=""/>
        <dsp:cNvSpPr/>
      </dsp:nvSpPr>
      <dsp:spPr>
        <a:xfrm>
          <a:off x="0" y="1147573"/>
          <a:ext cx="10515600" cy="916611"/>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27FE61A-4A69-46F5-A078-ACF0AE8E16A0}">
      <dsp:nvSpPr>
        <dsp:cNvPr id="0" name=""/>
        <dsp:cNvSpPr/>
      </dsp:nvSpPr>
      <dsp:spPr>
        <a:xfrm>
          <a:off x="277275" y="1353811"/>
          <a:ext cx="504136" cy="50413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634A20A-D334-4407-9D57-A2FA750746B9}">
      <dsp:nvSpPr>
        <dsp:cNvPr id="0" name=""/>
        <dsp:cNvSpPr/>
      </dsp:nvSpPr>
      <dsp:spPr>
        <a:xfrm>
          <a:off x="1058686" y="1147573"/>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755650">
            <a:lnSpc>
              <a:spcPct val="90000"/>
            </a:lnSpc>
            <a:spcBef>
              <a:spcPct val="0"/>
            </a:spcBef>
            <a:spcAft>
              <a:spcPct val="35000"/>
            </a:spcAft>
            <a:buNone/>
          </a:pPr>
          <a:r>
            <a:rPr lang="en-GB" sz="1700" kern="1200" dirty="0"/>
            <a:t>This company has many employees based oversees not only is HR responsible for making sure that the local employees are paid correctly but also the International ones are paid the correct amount based on the current exchange rate.</a:t>
          </a:r>
          <a:endParaRPr lang="en-US" sz="1700" kern="1200" dirty="0"/>
        </a:p>
      </dsp:txBody>
      <dsp:txXfrm>
        <a:off x="1058686" y="1147573"/>
        <a:ext cx="9456913" cy="916611"/>
      </dsp:txXfrm>
    </dsp:sp>
    <dsp:sp modelId="{92579D57-26B9-4C95-AB2C-DB5003B98131}">
      <dsp:nvSpPr>
        <dsp:cNvPr id="0" name=""/>
        <dsp:cNvSpPr/>
      </dsp:nvSpPr>
      <dsp:spPr>
        <a:xfrm>
          <a:off x="0" y="2293338"/>
          <a:ext cx="10515600" cy="916611"/>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1B5D8E8-1A69-45EA-8C1E-B7BFA9D72CCB}">
      <dsp:nvSpPr>
        <dsp:cNvPr id="0" name=""/>
        <dsp:cNvSpPr/>
      </dsp:nvSpPr>
      <dsp:spPr>
        <a:xfrm>
          <a:off x="277275" y="2499576"/>
          <a:ext cx="504136" cy="50413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82B5E34-450E-421E-AF50-4516D2F59F18}">
      <dsp:nvSpPr>
        <dsp:cNvPr id="0" name=""/>
        <dsp:cNvSpPr/>
      </dsp:nvSpPr>
      <dsp:spPr>
        <a:xfrm>
          <a:off x="1058686" y="2293338"/>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755650">
            <a:lnSpc>
              <a:spcPct val="90000"/>
            </a:lnSpc>
            <a:spcBef>
              <a:spcPct val="0"/>
            </a:spcBef>
            <a:spcAft>
              <a:spcPct val="35000"/>
            </a:spcAft>
            <a:buNone/>
          </a:pPr>
          <a:r>
            <a:rPr lang="en-GB" sz="1700" kern="1200" dirty="0"/>
            <a:t>Also as part of their payroll responsibility is to ensure that all employees receive their electronic payslips via a PDF attached to an email.</a:t>
          </a:r>
          <a:endParaRPr lang="en-US" sz="1700" kern="1200" dirty="0"/>
        </a:p>
      </dsp:txBody>
      <dsp:txXfrm>
        <a:off x="1058686" y="2293338"/>
        <a:ext cx="9456913" cy="916611"/>
      </dsp:txXfrm>
    </dsp:sp>
    <dsp:sp modelId="{6C939625-0E06-40BA-A5D5-0D6E60C81DA9}">
      <dsp:nvSpPr>
        <dsp:cNvPr id="0" name=""/>
        <dsp:cNvSpPr/>
      </dsp:nvSpPr>
      <dsp:spPr>
        <a:xfrm>
          <a:off x="0" y="3439103"/>
          <a:ext cx="10515600" cy="916611"/>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944998E-E5A1-432B-9B86-6EDA0AB611F6}">
      <dsp:nvSpPr>
        <dsp:cNvPr id="0" name=""/>
        <dsp:cNvSpPr/>
      </dsp:nvSpPr>
      <dsp:spPr>
        <a:xfrm>
          <a:off x="277275" y="3645341"/>
          <a:ext cx="504136" cy="50413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9FB3133-B9F7-4E28-A999-DB6247FDA7CB}">
      <dsp:nvSpPr>
        <dsp:cNvPr id="0" name=""/>
        <dsp:cNvSpPr/>
      </dsp:nvSpPr>
      <dsp:spPr>
        <a:xfrm>
          <a:off x="1058686" y="3439103"/>
          <a:ext cx="9456913" cy="9166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7008" tIns="97008" rIns="97008" bIns="97008" numCol="1" spcCol="1270" anchor="ctr" anchorCtr="0">
          <a:noAutofit/>
        </a:bodyPr>
        <a:lstStyle/>
        <a:p>
          <a:pPr marL="0" lvl="0" indent="0" algn="l" defTabSz="755650">
            <a:lnSpc>
              <a:spcPct val="90000"/>
            </a:lnSpc>
            <a:spcBef>
              <a:spcPct val="0"/>
            </a:spcBef>
            <a:spcAft>
              <a:spcPct val="35000"/>
            </a:spcAft>
            <a:buNone/>
          </a:pPr>
          <a:r>
            <a:rPr lang="en-GB" sz="1700" kern="1200"/>
            <a:t>This is followed by a monthly salary expense report to the accountants and the Company director.</a:t>
          </a:r>
          <a:endParaRPr lang="en-US" sz="1700" kern="1200"/>
        </a:p>
      </dsp:txBody>
      <dsp:txXfrm>
        <a:off x="1058686" y="3439103"/>
        <a:ext cx="9456913" cy="91661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svg>
</file>

<file path=ppt/media/image4.png>
</file>

<file path=ppt/media/image5.svg>
</file>

<file path=ppt/media/image6.pn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D2AF83-9215-4384-94B3-31B34F0FC627}" type="datetimeFigureOut">
              <a:rPr lang="en-GB" smtClean="0"/>
              <a:t>02/07/2020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3B4E4F-302D-4D40-AA7E-933809593147}" type="slidenum">
              <a:rPr lang="en-GB" smtClean="0"/>
              <a:t>‹#›</a:t>
            </a:fld>
            <a:endParaRPr lang="en-GB"/>
          </a:p>
        </p:txBody>
      </p:sp>
    </p:spTree>
    <p:extLst>
      <p:ext uri="{BB962C8B-B14F-4D97-AF65-F5344CB8AC3E}">
        <p14:creationId xmlns:p14="http://schemas.microsoft.com/office/powerpoint/2010/main" val="21054514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Process Review leads in to Scoring and Prioritisation</a:t>
            </a:r>
          </a:p>
          <a:p>
            <a:pPr marL="171450" indent="-171450">
              <a:buFont typeface="Arial" panose="020B0604020202020204" pitchFamily="34" charset="0"/>
              <a:buChar char="•"/>
            </a:pPr>
            <a:r>
              <a:rPr lang="en-GB" dirty="0"/>
              <a:t>Real life example scoring from a Discovery Workshop</a:t>
            </a:r>
          </a:p>
          <a:p>
            <a:pPr marL="171450" indent="-171450">
              <a:buFont typeface="Arial" panose="020B0604020202020204" pitchFamily="34" charset="0"/>
              <a:buChar char="•"/>
            </a:pPr>
            <a:r>
              <a:rPr lang="en-GB" dirty="0"/>
              <a:t>Detail 7 Criteria</a:t>
            </a:r>
          </a:p>
          <a:p>
            <a:pPr marL="171450" indent="-171450">
              <a:buFont typeface="Arial" panose="020B0604020202020204" pitchFamily="34" charset="0"/>
              <a:buChar char="•"/>
            </a:pPr>
            <a:r>
              <a:rPr lang="en-GB" dirty="0"/>
              <a:t>Visual method, created collaboratively – ideal is a clear consensus</a:t>
            </a:r>
          </a:p>
          <a:p>
            <a:pPr marL="171450" indent="-171450">
              <a:buFont typeface="Arial" panose="020B0604020202020204" pitchFamily="34" charset="0"/>
              <a:buChar char="•"/>
            </a:pPr>
            <a:endParaRPr lang="en-GB" dirty="0"/>
          </a:p>
          <a:p>
            <a:pPr marL="171450" indent="-171450">
              <a:buFont typeface="Arial" panose="020B0604020202020204" pitchFamily="34" charset="0"/>
              <a:buChar char="•"/>
            </a:pPr>
            <a:r>
              <a:rPr lang="en-GB" dirty="0"/>
              <a:t>Example Process E looks ideal</a:t>
            </a:r>
          </a:p>
          <a:p>
            <a:pPr marL="171450" indent="-171450">
              <a:buFont typeface="Arial" panose="020B0604020202020204" pitchFamily="34" charset="0"/>
              <a:buChar char="•"/>
            </a:pPr>
            <a:r>
              <a:rPr lang="en-GB" dirty="0"/>
              <a:t>Customer proceeded with Process D</a:t>
            </a:r>
          </a:p>
          <a:p>
            <a:pPr marL="628650" lvl="1" indent="-171450">
              <a:buFont typeface="Arial" panose="020B0604020202020204" pitchFamily="34" charset="0"/>
              <a:buChar char="•"/>
            </a:pPr>
            <a:r>
              <a:rPr lang="en-GB" dirty="0"/>
              <a:t>Ensure Drivers &amp; Goals fit</a:t>
            </a:r>
          </a:p>
          <a:p>
            <a:pPr marL="628650" lvl="1" indent="-171450">
              <a:buFont typeface="Arial" panose="020B0604020202020204" pitchFamily="34" charset="0"/>
              <a:buChar char="•"/>
            </a:pPr>
            <a:r>
              <a:rPr lang="en-GB" dirty="0"/>
              <a:t>More in line with their expectations</a:t>
            </a:r>
          </a:p>
        </p:txBody>
      </p:sp>
      <p:sp>
        <p:nvSpPr>
          <p:cNvPr id="4" name="Slide Number Placeholder 3"/>
          <p:cNvSpPr>
            <a:spLocks noGrp="1"/>
          </p:cNvSpPr>
          <p:nvPr>
            <p:ph type="sldNum" sz="quarter" idx="5"/>
          </p:nvPr>
        </p:nvSpPr>
        <p:spPr/>
        <p:txBody>
          <a:bodyPr/>
          <a:lstStyle/>
          <a:p>
            <a:fld id="{089D7BF9-ACCF-4A75-B23F-0BABC39D93E4}" type="slidenum">
              <a:rPr lang="en-GB" smtClean="0"/>
              <a:t>3</a:t>
            </a:fld>
            <a:endParaRPr lang="en-GB"/>
          </a:p>
        </p:txBody>
      </p:sp>
    </p:spTree>
    <p:extLst>
      <p:ext uri="{BB962C8B-B14F-4D97-AF65-F5344CB8AC3E}">
        <p14:creationId xmlns:p14="http://schemas.microsoft.com/office/powerpoint/2010/main" val="7859894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7/2/2020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7006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7/2/2020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2550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7/2/2020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138522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7/2/2020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44774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7/2/2020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243370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7/2/2020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9091976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7/2/2020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782755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7/2/2020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7532418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7/2/2020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401296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7/2/2020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772269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7/2/2020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0659467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7/2/2020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427309171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155D7866-985D-4D23-BF0E-72CA30F5C7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3">
            <a:extLst>
              <a:ext uri="{FF2B5EF4-FFF2-40B4-BE49-F238E27FC236}">
                <a16:creationId xmlns:a16="http://schemas.microsoft.com/office/drawing/2014/main" id="{6EE98C5C-111E-43EC-9DD5-342A08AF4BDA}"/>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b="443"/>
          <a:stretch/>
        </p:blipFill>
        <p:spPr>
          <a:xfrm>
            <a:off x="20" y="10"/>
            <a:ext cx="12191980" cy="6857990"/>
          </a:xfrm>
          <a:prstGeom prst="rect">
            <a:avLst/>
          </a:prstGeom>
        </p:spPr>
      </p:pic>
      <p:sp>
        <p:nvSpPr>
          <p:cNvPr id="23" name="Rectangle 10">
            <a:extLst>
              <a:ext uri="{FF2B5EF4-FFF2-40B4-BE49-F238E27FC236}">
                <a16:creationId xmlns:a16="http://schemas.microsoft.com/office/drawing/2014/main" id="{0ADDB668-2CA4-4D2B-9C34-3487CA33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731" y="4716089"/>
            <a:ext cx="6288261" cy="1573149"/>
          </a:xfrm>
          <a:prstGeom prst="rect">
            <a:avLst/>
          </a:prstGeom>
          <a:solidFill>
            <a:schemeClr val="tx1">
              <a:alpha val="30000"/>
            </a:schemeClr>
          </a:solidFill>
          <a:ln w="12700">
            <a:noFill/>
          </a:ln>
          <a:effectLst>
            <a:outerShdw blurRad="50800" dist="50800" dir="2700000" algn="tl"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8313F2B-8AA4-4AB5-86B6-F66F14AA3114}"/>
              </a:ext>
            </a:extLst>
          </p:cNvPr>
          <p:cNvSpPr>
            <a:spLocks noGrp="1"/>
          </p:cNvSpPr>
          <p:nvPr>
            <p:ph type="ctrTitle"/>
          </p:nvPr>
        </p:nvSpPr>
        <p:spPr>
          <a:xfrm>
            <a:off x="5849388" y="4907629"/>
            <a:ext cx="3212386" cy="1185353"/>
          </a:xfrm>
        </p:spPr>
        <p:txBody>
          <a:bodyPr anchor="ctr">
            <a:normAutofit/>
          </a:bodyPr>
          <a:lstStyle/>
          <a:p>
            <a:r>
              <a:rPr lang="en-GB" sz="2600" dirty="0">
                <a:solidFill>
                  <a:schemeClr val="bg1"/>
                </a:solidFill>
              </a:rPr>
              <a:t>HR – Payroll Process</a:t>
            </a:r>
          </a:p>
        </p:txBody>
      </p:sp>
      <p:sp>
        <p:nvSpPr>
          <p:cNvPr id="3" name="Subtitle 2">
            <a:extLst>
              <a:ext uri="{FF2B5EF4-FFF2-40B4-BE49-F238E27FC236}">
                <a16:creationId xmlns:a16="http://schemas.microsoft.com/office/drawing/2014/main" id="{1E78C6E7-EC93-4B13-9705-14D5A38ED892}"/>
              </a:ext>
            </a:extLst>
          </p:cNvPr>
          <p:cNvSpPr>
            <a:spLocks noGrp="1"/>
          </p:cNvSpPr>
          <p:nvPr>
            <p:ph type="subTitle" idx="1"/>
          </p:nvPr>
        </p:nvSpPr>
        <p:spPr>
          <a:xfrm>
            <a:off x="9403912" y="4907629"/>
            <a:ext cx="2228641" cy="1185353"/>
          </a:xfrm>
        </p:spPr>
        <p:txBody>
          <a:bodyPr anchor="ctr">
            <a:normAutofit/>
          </a:bodyPr>
          <a:lstStyle/>
          <a:p>
            <a:r>
              <a:rPr lang="en-GB" sz="1700" dirty="0">
                <a:solidFill>
                  <a:schemeClr val="bg1"/>
                </a:solidFill>
              </a:rPr>
              <a:t>Team 3</a:t>
            </a:r>
          </a:p>
        </p:txBody>
      </p:sp>
      <p:sp>
        <p:nvSpPr>
          <p:cNvPr id="24" name="Rectangle 12">
            <a:extLst>
              <a:ext uri="{FF2B5EF4-FFF2-40B4-BE49-F238E27FC236}">
                <a16:creationId xmlns:a16="http://schemas.microsoft.com/office/drawing/2014/main" id="{2568BC19-F052-4108-93E1-6A3D1DEC0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7962" y="5175711"/>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Rectangle 14">
            <a:extLst>
              <a:ext uri="{FF2B5EF4-FFF2-40B4-BE49-F238E27FC236}">
                <a16:creationId xmlns:a16="http://schemas.microsoft.com/office/drawing/2014/main" id="{D5FD337D-4D6B-4C8B-B6F5-121097E098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722114" y="5495733"/>
            <a:ext cx="1021458"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40352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0"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22"/>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8">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0">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Rectangle 12">
            <a:extLst>
              <a:ext uri="{FF2B5EF4-FFF2-40B4-BE49-F238E27FC236}">
                <a16:creationId xmlns:a16="http://schemas.microsoft.com/office/drawing/2014/main" id="{C1A1C5D3-C053-4EE9-BE1A-419B6E27CC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A3473CF9-37EB-43E7-89EF-D2D1C53D1D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AFFA05A-A953-4D16-A36F-F5B4F3BD0B9E}"/>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r>
              <a:rPr lang="en-US"/>
              <a:t>Use case: HR payroll process</a:t>
            </a:r>
          </a:p>
        </p:txBody>
      </p:sp>
      <p:sp>
        <p:nvSpPr>
          <p:cNvPr id="17" name="Rectangle: Rounded Corners 16">
            <a:extLst>
              <a:ext uri="{FF2B5EF4-FFF2-40B4-BE49-F238E27FC236}">
                <a16:creationId xmlns:a16="http://schemas.microsoft.com/office/drawing/2014/main" id="{586B4EF9-43BA-4655-A6FF-1D8E21574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a:ea typeface="+mn-ea"/>
              <a:cs typeface="+mn-cs"/>
            </a:endParaRPr>
          </a:p>
        </p:txBody>
      </p:sp>
      <p:graphicFrame>
        <p:nvGraphicFramePr>
          <p:cNvPr id="4" name="Content Placeholder 3">
            <a:extLst>
              <a:ext uri="{FF2B5EF4-FFF2-40B4-BE49-F238E27FC236}">
                <a16:creationId xmlns:a16="http://schemas.microsoft.com/office/drawing/2014/main" id="{15EA13C2-E6F4-4002-B1A4-B8EC87965927}"/>
              </a:ext>
            </a:extLst>
          </p:cNvPr>
          <p:cNvGraphicFramePr>
            <a:graphicFrameLocks noGrp="1"/>
          </p:cNvGraphicFramePr>
          <p:nvPr>
            <p:ph idx="1"/>
            <p:extLst>
              <p:ext uri="{D42A27DB-BD31-4B8C-83A1-F6EECF244321}">
                <p14:modId xmlns:p14="http://schemas.microsoft.com/office/powerpoint/2010/main" val="951494214"/>
              </p:ext>
            </p:extLst>
          </p:nvPr>
        </p:nvGraphicFramePr>
        <p:xfrm>
          <a:off x="1245965" y="2602913"/>
          <a:ext cx="9700070" cy="3169654"/>
        </p:xfrm>
        <a:graphic>
          <a:graphicData uri="http://schemas.openxmlformats.org/drawingml/2006/table">
            <a:tbl>
              <a:tblPr/>
              <a:tblGrid>
                <a:gridCol w="9700070">
                  <a:extLst>
                    <a:ext uri="{9D8B030D-6E8A-4147-A177-3AD203B41FA5}">
                      <a16:colId xmlns:a16="http://schemas.microsoft.com/office/drawing/2014/main" val="3372170585"/>
                    </a:ext>
                  </a:extLst>
                </a:gridCol>
              </a:tblGrid>
              <a:tr h="3169654">
                <a:tc>
                  <a:txBody>
                    <a:bodyPr/>
                    <a:lstStyle/>
                    <a:p>
                      <a:pPr algn="l" fontAlgn="t">
                        <a:spcBef>
                          <a:spcPts val="0"/>
                        </a:spcBef>
                        <a:spcAft>
                          <a:spcPts val="0"/>
                        </a:spcAft>
                        <a:tabLst>
                          <a:tab pos="2743200" algn="ctr"/>
                          <a:tab pos="5486400" algn="r"/>
                          <a:tab pos="457200" algn="l"/>
                        </a:tabLst>
                      </a:pPr>
                      <a:r>
                        <a:rPr lang="en-GB" sz="3300" b="0" i="0" u="none" strike="noStrike" dirty="0">
                          <a:effectLst/>
                          <a:latin typeface="Arial" panose="020B0604020202020204" pitchFamily="34" charset="0"/>
                          <a:ea typeface="Times New Roman" panose="02020603050405020304" pitchFamily="18" charset="0"/>
                          <a:cs typeface="Times New Roman" panose="02020603050405020304" pitchFamily="18" charset="0"/>
                        </a:rPr>
                        <a:t>HR is an extensive role within a company, with responsibilities ranging from employee on boarding to payroll. With this project we will be looking closely at the payroll process and </a:t>
                      </a:r>
                      <a:r>
                        <a:rPr lang="en-GB" sz="3300" b="0" i="0" u="none" strike="noStrike"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evaluating how it can be automated to save time and costs.</a:t>
                      </a:r>
                      <a:endParaRPr lang="en-GB" sz="5900" b="0" i="0" u="none" strike="noStrike" dirty="0">
                        <a:effectLst/>
                        <a:latin typeface="Arial" panose="020B0604020202020204" pitchFamily="34" charset="0"/>
                      </a:endParaRPr>
                    </a:p>
                  </a:txBody>
                  <a:tcPr marL="226314" marR="226314" marT="31433"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EEECE1"/>
                    </a:solidFill>
                  </a:tcPr>
                </a:tc>
                <a:extLst>
                  <a:ext uri="{0D108BD9-81ED-4DB2-BD59-A6C34878D82A}">
                    <a16:rowId xmlns:a16="http://schemas.microsoft.com/office/drawing/2014/main" val="3800242655"/>
                  </a:ext>
                </a:extLst>
              </a:tr>
            </a:tbl>
          </a:graphicData>
        </a:graphic>
      </p:graphicFrame>
    </p:spTree>
    <p:extLst>
      <p:ext uri="{BB962C8B-B14F-4D97-AF65-F5344CB8AC3E}">
        <p14:creationId xmlns:p14="http://schemas.microsoft.com/office/powerpoint/2010/main" val="3410178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41">
            <a:extLst>
              <a:ext uri="{FF2B5EF4-FFF2-40B4-BE49-F238E27FC236}">
                <a16:creationId xmlns:a16="http://schemas.microsoft.com/office/drawing/2014/main" id="{09ECC5A3-4BA0-4E94-A8A7-C2ECDAA7F20E}"/>
              </a:ext>
            </a:extLst>
          </p:cNvPr>
          <p:cNvSpPr>
            <a:spLocks noGrp="1"/>
          </p:cNvSpPr>
          <p:nvPr>
            <p:ph type="title"/>
          </p:nvPr>
        </p:nvSpPr>
        <p:spPr>
          <a:xfrm>
            <a:off x="836112" y="222897"/>
            <a:ext cx="10384471" cy="407444"/>
          </a:xfrm>
        </p:spPr>
        <p:txBody>
          <a:bodyPr>
            <a:normAutofit fontScale="90000"/>
          </a:bodyPr>
          <a:lstStyle/>
          <a:p>
            <a:pPr algn="ctr"/>
            <a:r>
              <a:rPr lang="en-GB" dirty="0"/>
              <a:t>Process Assessment &amp; Prioritisation</a:t>
            </a:r>
          </a:p>
        </p:txBody>
      </p:sp>
      <p:sp>
        <p:nvSpPr>
          <p:cNvPr id="10" name="Content Placeholder 42">
            <a:extLst>
              <a:ext uri="{FF2B5EF4-FFF2-40B4-BE49-F238E27FC236}">
                <a16:creationId xmlns:a16="http://schemas.microsoft.com/office/drawing/2014/main" id="{6CCF8911-80F7-4DBA-8B60-60BF327CF6A3}"/>
              </a:ext>
            </a:extLst>
          </p:cNvPr>
          <p:cNvSpPr txBox="1">
            <a:spLocks/>
          </p:cNvSpPr>
          <p:nvPr/>
        </p:nvSpPr>
        <p:spPr>
          <a:xfrm>
            <a:off x="2852373" y="586866"/>
            <a:ext cx="6351947" cy="364068"/>
          </a:xfrm>
          <a:prstGeom prst="rect">
            <a:avLst/>
          </a:prstGeom>
        </p:spPr>
        <p:txBody>
          <a:bodyPr vert="horz" lIns="91440" tIns="45720" rIns="91440" bIns="45720" rtlCol="0" anchor="ctr">
            <a:normAutofit/>
          </a:bodyP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dirty="0"/>
              <a:t>Analysis of: Size, Complexity, Fluidity, Occurrence, Implication, Exception and Value</a:t>
            </a:r>
          </a:p>
        </p:txBody>
      </p:sp>
      <p:grpSp>
        <p:nvGrpSpPr>
          <p:cNvPr id="193" name="Group 192">
            <a:extLst>
              <a:ext uri="{FF2B5EF4-FFF2-40B4-BE49-F238E27FC236}">
                <a16:creationId xmlns:a16="http://schemas.microsoft.com/office/drawing/2014/main" id="{463CD05B-A77A-4953-8504-266A36403896}"/>
              </a:ext>
            </a:extLst>
          </p:cNvPr>
          <p:cNvGrpSpPr/>
          <p:nvPr/>
        </p:nvGrpSpPr>
        <p:grpSpPr>
          <a:xfrm>
            <a:off x="1711227" y="1457794"/>
            <a:ext cx="10334728" cy="1265371"/>
            <a:chOff x="1711227" y="1577022"/>
            <a:chExt cx="10334728" cy="1265371"/>
          </a:xfrm>
        </p:grpSpPr>
        <p:sp>
          <p:nvSpPr>
            <p:cNvPr id="2" name="Pentagon 42">
              <a:extLst>
                <a:ext uri="{FF2B5EF4-FFF2-40B4-BE49-F238E27FC236}">
                  <a16:creationId xmlns:a16="http://schemas.microsoft.com/office/drawing/2014/main" id="{516286C4-125F-45E0-A25D-27FF23FF8DCF}"/>
                </a:ext>
              </a:extLst>
            </p:cNvPr>
            <p:cNvSpPr/>
            <p:nvPr/>
          </p:nvSpPr>
          <p:spPr>
            <a:xfrm rot="5400000">
              <a:off x="1899725" y="1550847"/>
              <a:ext cx="1099004" cy="1476000"/>
            </a:xfrm>
            <a:prstGeom prst="homePlate">
              <a:avLst>
                <a:gd name="adj" fmla="val 0"/>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endParaRPr lang="en-US" sz="2400">
                <a:solidFill>
                  <a:prstClr val="white"/>
                </a:solidFill>
                <a:latin typeface="Arial" panose="020B0604020202020204" pitchFamily="34" charset="0"/>
                <a:cs typeface="Arial" panose="020B0604020202020204" pitchFamily="34" charset="0"/>
              </a:endParaRPr>
            </a:p>
          </p:txBody>
        </p:sp>
        <p:sp>
          <p:nvSpPr>
            <p:cNvPr id="23" name="Freeform 9">
              <a:extLst>
                <a:ext uri="{FF2B5EF4-FFF2-40B4-BE49-F238E27FC236}">
                  <a16:creationId xmlns:a16="http://schemas.microsoft.com/office/drawing/2014/main" id="{3A497BAA-32C4-478C-8608-E9D78EF33477}"/>
                </a:ext>
              </a:extLst>
            </p:cNvPr>
            <p:cNvSpPr>
              <a:spLocks/>
            </p:cNvSpPr>
            <p:nvPr/>
          </p:nvSpPr>
          <p:spPr bwMode="auto">
            <a:xfrm rot="5400000">
              <a:off x="2040098" y="1920605"/>
              <a:ext cx="873707" cy="870036"/>
            </a:xfrm>
            <a:custGeom>
              <a:avLst/>
              <a:gdLst>
                <a:gd name="T0" fmla="*/ 357 w 714"/>
                <a:gd name="T1" fmla="*/ 711 h 711"/>
                <a:gd name="T2" fmla="*/ 714 w 714"/>
                <a:gd name="T3" fmla="*/ 356 h 711"/>
                <a:gd name="T4" fmla="*/ 357 w 714"/>
                <a:gd name="T5" fmla="*/ 0 h 711"/>
                <a:gd name="T6" fmla="*/ 0 w 714"/>
                <a:gd name="T7" fmla="*/ 356 h 711"/>
                <a:gd name="T8" fmla="*/ 357 w 714"/>
                <a:gd name="T9" fmla="*/ 711 h 711"/>
              </a:gdLst>
              <a:ahLst/>
              <a:cxnLst>
                <a:cxn ang="0">
                  <a:pos x="T0" y="T1"/>
                </a:cxn>
                <a:cxn ang="0">
                  <a:pos x="T2" y="T3"/>
                </a:cxn>
                <a:cxn ang="0">
                  <a:pos x="T4" y="T5"/>
                </a:cxn>
                <a:cxn ang="0">
                  <a:pos x="T6" y="T7"/>
                </a:cxn>
                <a:cxn ang="0">
                  <a:pos x="T8" y="T9"/>
                </a:cxn>
              </a:cxnLst>
              <a:rect l="0" t="0" r="r" b="b"/>
              <a:pathLst>
                <a:path w="714" h="711">
                  <a:moveTo>
                    <a:pt x="357" y="711"/>
                  </a:moveTo>
                  <a:lnTo>
                    <a:pt x="714" y="356"/>
                  </a:lnTo>
                  <a:lnTo>
                    <a:pt x="357" y="0"/>
                  </a:lnTo>
                  <a:lnTo>
                    <a:pt x="0" y="356"/>
                  </a:lnTo>
                  <a:lnTo>
                    <a:pt x="357" y="711"/>
                  </a:lnTo>
                  <a:close/>
                </a:path>
              </a:pathLst>
            </a:custGeom>
            <a:solidFill>
              <a:schemeClr val="bg1">
                <a:lumMod val="95000"/>
              </a:schemeClr>
            </a:solidFill>
            <a:ln>
              <a:noFill/>
            </a:ln>
            <a:effectLst>
              <a:innerShdw blurRad="63500" dist="50800">
                <a:prstClr val="black">
                  <a:alpha val="20000"/>
                </a:prstClr>
              </a:innerShdw>
            </a:effec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24" name="Freeform 10">
              <a:extLst>
                <a:ext uri="{FF2B5EF4-FFF2-40B4-BE49-F238E27FC236}">
                  <a16:creationId xmlns:a16="http://schemas.microsoft.com/office/drawing/2014/main" id="{EF3000E7-8B97-420D-BDFD-81C1DF1580EE}"/>
                </a:ext>
              </a:extLst>
            </p:cNvPr>
            <p:cNvSpPr>
              <a:spLocks/>
            </p:cNvSpPr>
            <p:nvPr/>
          </p:nvSpPr>
          <p:spPr bwMode="auto">
            <a:xfrm>
              <a:off x="2182043" y="2061328"/>
              <a:ext cx="589813" cy="588590"/>
            </a:xfrm>
            <a:custGeom>
              <a:avLst/>
              <a:gdLst>
                <a:gd name="T0" fmla="*/ 241 w 482"/>
                <a:gd name="T1" fmla="*/ 481 h 481"/>
                <a:gd name="T2" fmla="*/ 482 w 482"/>
                <a:gd name="T3" fmla="*/ 241 h 481"/>
                <a:gd name="T4" fmla="*/ 241 w 482"/>
                <a:gd name="T5" fmla="*/ 0 h 481"/>
                <a:gd name="T6" fmla="*/ 0 w 482"/>
                <a:gd name="T7" fmla="*/ 241 h 481"/>
                <a:gd name="T8" fmla="*/ 241 w 482"/>
                <a:gd name="T9" fmla="*/ 481 h 481"/>
              </a:gdLst>
              <a:ahLst/>
              <a:cxnLst>
                <a:cxn ang="0">
                  <a:pos x="T0" y="T1"/>
                </a:cxn>
                <a:cxn ang="0">
                  <a:pos x="T2" y="T3"/>
                </a:cxn>
                <a:cxn ang="0">
                  <a:pos x="T4" y="T5"/>
                </a:cxn>
                <a:cxn ang="0">
                  <a:pos x="T6" y="T7"/>
                </a:cxn>
                <a:cxn ang="0">
                  <a:pos x="T8" y="T9"/>
                </a:cxn>
              </a:cxnLst>
              <a:rect l="0" t="0" r="r" b="b"/>
              <a:pathLst>
                <a:path w="482" h="481">
                  <a:moveTo>
                    <a:pt x="241" y="481"/>
                  </a:moveTo>
                  <a:lnTo>
                    <a:pt x="482" y="241"/>
                  </a:lnTo>
                  <a:lnTo>
                    <a:pt x="241" y="0"/>
                  </a:lnTo>
                  <a:lnTo>
                    <a:pt x="0" y="241"/>
                  </a:lnTo>
                  <a:lnTo>
                    <a:pt x="241" y="481"/>
                  </a:lnTo>
                  <a:close/>
                </a:path>
              </a:pathLst>
            </a:custGeom>
            <a:solidFill>
              <a:srgbClr val="41A5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16" name="Oval 430">
              <a:extLst>
                <a:ext uri="{FF2B5EF4-FFF2-40B4-BE49-F238E27FC236}">
                  <a16:creationId xmlns:a16="http://schemas.microsoft.com/office/drawing/2014/main" id="{525A2FEF-17DC-4BD5-AC68-CDAED360CB4F}"/>
                </a:ext>
              </a:extLst>
            </p:cNvPr>
            <p:cNvSpPr>
              <a:spLocks noChangeArrowheads="1"/>
            </p:cNvSpPr>
            <p:nvPr/>
          </p:nvSpPr>
          <p:spPr bwMode="auto">
            <a:xfrm>
              <a:off x="2308402" y="2301298"/>
              <a:ext cx="100342" cy="100342"/>
            </a:xfrm>
            <a:prstGeom prst="ellipse">
              <a:avLst/>
            </a:pr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17" name="Freeform 431">
              <a:extLst>
                <a:ext uri="{FF2B5EF4-FFF2-40B4-BE49-F238E27FC236}">
                  <a16:creationId xmlns:a16="http://schemas.microsoft.com/office/drawing/2014/main" id="{3DA9A5CF-8FB5-49EB-8CFB-A0B1887F1DAD}"/>
                </a:ext>
              </a:extLst>
            </p:cNvPr>
            <p:cNvSpPr>
              <a:spLocks/>
            </p:cNvSpPr>
            <p:nvPr/>
          </p:nvSpPr>
          <p:spPr bwMode="auto">
            <a:xfrm>
              <a:off x="2285152" y="2278048"/>
              <a:ext cx="149289" cy="146842"/>
            </a:xfrm>
            <a:custGeom>
              <a:avLst/>
              <a:gdLst/>
              <a:ahLst/>
              <a:cxnLst>
                <a:cxn ang="0">
                  <a:pos x="83" y="53"/>
                </a:cxn>
                <a:cxn ang="0">
                  <a:pos x="84" y="42"/>
                </a:cxn>
                <a:cxn ang="0">
                  <a:pos x="42" y="0"/>
                </a:cxn>
                <a:cxn ang="0">
                  <a:pos x="0" y="42"/>
                </a:cxn>
                <a:cxn ang="0">
                  <a:pos x="9" y="68"/>
                </a:cxn>
                <a:cxn ang="0">
                  <a:pos x="7" y="73"/>
                </a:cxn>
                <a:cxn ang="0">
                  <a:pos x="19" y="84"/>
                </a:cxn>
                <a:cxn ang="0">
                  <a:pos x="27" y="81"/>
                </a:cxn>
                <a:cxn ang="0">
                  <a:pos x="42" y="84"/>
                </a:cxn>
                <a:cxn ang="0">
                  <a:pos x="46" y="84"/>
                </a:cxn>
                <a:cxn ang="0">
                  <a:pos x="86" y="84"/>
                </a:cxn>
                <a:cxn ang="0">
                  <a:pos x="86" y="53"/>
                </a:cxn>
                <a:cxn ang="0">
                  <a:pos x="83" y="53"/>
                </a:cxn>
              </a:cxnLst>
              <a:rect l="0" t="0" r="r" b="b"/>
              <a:pathLst>
                <a:path w="86" h="84">
                  <a:moveTo>
                    <a:pt x="83" y="53"/>
                  </a:moveTo>
                  <a:cubicBezTo>
                    <a:pt x="84" y="49"/>
                    <a:pt x="84" y="45"/>
                    <a:pt x="84" y="42"/>
                  </a:cubicBezTo>
                  <a:cubicBezTo>
                    <a:pt x="84" y="18"/>
                    <a:pt x="65" y="0"/>
                    <a:pt x="42" y="0"/>
                  </a:cubicBezTo>
                  <a:cubicBezTo>
                    <a:pt x="19" y="0"/>
                    <a:pt x="0" y="18"/>
                    <a:pt x="0" y="42"/>
                  </a:cubicBezTo>
                  <a:cubicBezTo>
                    <a:pt x="0" y="52"/>
                    <a:pt x="3" y="61"/>
                    <a:pt x="9" y="68"/>
                  </a:cubicBezTo>
                  <a:cubicBezTo>
                    <a:pt x="8" y="69"/>
                    <a:pt x="7" y="71"/>
                    <a:pt x="7" y="73"/>
                  </a:cubicBezTo>
                  <a:cubicBezTo>
                    <a:pt x="7" y="79"/>
                    <a:pt x="12" y="84"/>
                    <a:pt x="19" y="84"/>
                  </a:cubicBezTo>
                  <a:cubicBezTo>
                    <a:pt x="22" y="84"/>
                    <a:pt x="25" y="83"/>
                    <a:pt x="27" y="81"/>
                  </a:cubicBezTo>
                  <a:cubicBezTo>
                    <a:pt x="31" y="83"/>
                    <a:pt x="37" y="84"/>
                    <a:pt x="42" y="84"/>
                  </a:cubicBezTo>
                  <a:cubicBezTo>
                    <a:pt x="43" y="84"/>
                    <a:pt x="45" y="84"/>
                    <a:pt x="46" y="84"/>
                  </a:cubicBezTo>
                  <a:cubicBezTo>
                    <a:pt x="86" y="84"/>
                    <a:pt x="86" y="84"/>
                    <a:pt x="86" y="84"/>
                  </a:cubicBezTo>
                  <a:cubicBezTo>
                    <a:pt x="86" y="53"/>
                    <a:pt x="86" y="53"/>
                    <a:pt x="86" y="53"/>
                  </a:cubicBezTo>
                  <a:lnTo>
                    <a:pt x="83" y="53"/>
                  </a:lnTo>
                  <a:close/>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18" name="Freeform 432">
              <a:extLst>
                <a:ext uri="{FF2B5EF4-FFF2-40B4-BE49-F238E27FC236}">
                  <a16:creationId xmlns:a16="http://schemas.microsoft.com/office/drawing/2014/main" id="{459DCE50-C026-430B-812F-2C4BDB97B96F}"/>
                </a:ext>
              </a:extLst>
            </p:cNvPr>
            <p:cNvSpPr>
              <a:spLocks/>
            </p:cNvSpPr>
            <p:nvPr/>
          </p:nvSpPr>
          <p:spPr bwMode="auto">
            <a:xfrm>
              <a:off x="2434442" y="2364930"/>
              <a:ext cx="244737" cy="68526"/>
            </a:xfrm>
            <a:custGeom>
              <a:avLst/>
              <a:gdLst/>
              <a:ahLst/>
              <a:cxnLst>
                <a:cxn ang="0">
                  <a:pos x="19" y="27"/>
                </a:cxn>
                <a:cxn ang="0">
                  <a:pos x="135" y="27"/>
                </a:cxn>
                <a:cxn ang="0">
                  <a:pos x="135" y="38"/>
                </a:cxn>
                <a:cxn ang="0">
                  <a:pos x="136" y="39"/>
                </a:cxn>
                <a:cxn ang="0">
                  <a:pos x="139" y="39"/>
                </a:cxn>
                <a:cxn ang="0">
                  <a:pos x="141" y="38"/>
                </a:cxn>
                <a:cxn ang="0">
                  <a:pos x="141" y="26"/>
                </a:cxn>
                <a:cxn ang="0">
                  <a:pos x="141" y="2"/>
                </a:cxn>
                <a:cxn ang="0">
                  <a:pos x="139" y="0"/>
                </a:cxn>
                <a:cxn ang="0">
                  <a:pos x="136" y="0"/>
                </a:cxn>
                <a:cxn ang="0">
                  <a:pos x="1" y="0"/>
                </a:cxn>
                <a:cxn ang="0">
                  <a:pos x="0" y="2"/>
                </a:cxn>
                <a:cxn ang="0">
                  <a:pos x="0" y="26"/>
                </a:cxn>
                <a:cxn ang="0">
                  <a:pos x="1" y="27"/>
                </a:cxn>
              </a:cxnLst>
              <a:rect l="0" t="0" r="r" b="b"/>
              <a:pathLst>
                <a:path w="141" h="39">
                  <a:moveTo>
                    <a:pt x="19" y="27"/>
                  </a:moveTo>
                  <a:cubicBezTo>
                    <a:pt x="135" y="27"/>
                    <a:pt x="135" y="27"/>
                    <a:pt x="135" y="27"/>
                  </a:cubicBezTo>
                  <a:cubicBezTo>
                    <a:pt x="135" y="38"/>
                    <a:pt x="135" y="38"/>
                    <a:pt x="135" y="38"/>
                  </a:cubicBezTo>
                  <a:cubicBezTo>
                    <a:pt x="135" y="39"/>
                    <a:pt x="135" y="39"/>
                    <a:pt x="136" y="39"/>
                  </a:cubicBezTo>
                  <a:cubicBezTo>
                    <a:pt x="139" y="39"/>
                    <a:pt x="139" y="39"/>
                    <a:pt x="139" y="39"/>
                  </a:cubicBezTo>
                  <a:cubicBezTo>
                    <a:pt x="140" y="39"/>
                    <a:pt x="141" y="39"/>
                    <a:pt x="141" y="38"/>
                  </a:cubicBezTo>
                  <a:cubicBezTo>
                    <a:pt x="141" y="26"/>
                    <a:pt x="141" y="26"/>
                    <a:pt x="141" y="26"/>
                  </a:cubicBezTo>
                  <a:cubicBezTo>
                    <a:pt x="141" y="2"/>
                    <a:pt x="141" y="2"/>
                    <a:pt x="141" y="2"/>
                  </a:cubicBezTo>
                  <a:cubicBezTo>
                    <a:pt x="141" y="1"/>
                    <a:pt x="140" y="0"/>
                    <a:pt x="139" y="0"/>
                  </a:cubicBezTo>
                  <a:cubicBezTo>
                    <a:pt x="136" y="0"/>
                    <a:pt x="136" y="0"/>
                    <a:pt x="136" y="0"/>
                  </a:cubicBezTo>
                  <a:cubicBezTo>
                    <a:pt x="1" y="0"/>
                    <a:pt x="1" y="0"/>
                    <a:pt x="1" y="0"/>
                  </a:cubicBezTo>
                  <a:cubicBezTo>
                    <a:pt x="1" y="0"/>
                    <a:pt x="0" y="1"/>
                    <a:pt x="0" y="2"/>
                  </a:cubicBezTo>
                  <a:cubicBezTo>
                    <a:pt x="0" y="26"/>
                    <a:pt x="0" y="26"/>
                    <a:pt x="0" y="26"/>
                  </a:cubicBezTo>
                  <a:cubicBezTo>
                    <a:pt x="0" y="27"/>
                    <a:pt x="1" y="27"/>
                    <a:pt x="1" y="27"/>
                  </a:cubicBez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19" name="Line 433">
              <a:extLst>
                <a:ext uri="{FF2B5EF4-FFF2-40B4-BE49-F238E27FC236}">
                  <a16:creationId xmlns:a16="http://schemas.microsoft.com/office/drawing/2014/main" id="{E5F503A5-45FB-4BF2-9140-2B88ED10CAA5}"/>
                </a:ext>
              </a:extLst>
            </p:cNvPr>
            <p:cNvSpPr>
              <a:spLocks noChangeShapeType="1"/>
            </p:cNvSpPr>
            <p:nvPr/>
          </p:nvSpPr>
          <p:spPr bwMode="auto">
            <a:xfrm>
              <a:off x="2614322" y="2368600"/>
              <a:ext cx="1224" cy="25698"/>
            </a:xfrm>
            <a:prstGeom prst="line">
              <a:avLst/>
            </a:pr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20" name="Line 434">
              <a:extLst>
                <a:ext uri="{FF2B5EF4-FFF2-40B4-BE49-F238E27FC236}">
                  <a16:creationId xmlns:a16="http://schemas.microsoft.com/office/drawing/2014/main" id="{F075592F-E3C3-45B4-8055-83655ADB5BAB}"/>
                </a:ext>
              </a:extLst>
            </p:cNvPr>
            <p:cNvSpPr>
              <a:spLocks noChangeShapeType="1"/>
            </p:cNvSpPr>
            <p:nvPr/>
          </p:nvSpPr>
          <p:spPr bwMode="auto">
            <a:xfrm>
              <a:off x="2554363" y="2368600"/>
              <a:ext cx="1224" cy="23250"/>
            </a:xfrm>
            <a:prstGeom prst="line">
              <a:avLst/>
            </a:pr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21" name="Line 435">
              <a:extLst>
                <a:ext uri="{FF2B5EF4-FFF2-40B4-BE49-F238E27FC236}">
                  <a16:creationId xmlns:a16="http://schemas.microsoft.com/office/drawing/2014/main" id="{D38867D5-3EED-488A-921E-935C40AA2CD1}"/>
                </a:ext>
              </a:extLst>
            </p:cNvPr>
            <p:cNvSpPr>
              <a:spLocks noChangeShapeType="1"/>
            </p:cNvSpPr>
            <p:nvPr/>
          </p:nvSpPr>
          <p:spPr bwMode="auto">
            <a:xfrm>
              <a:off x="2485836" y="2368600"/>
              <a:ext cx="1224" cy="25698"/>
            </a:xfrm>
            <a:prstGeom prst="line">
              <a:avLst/>
            </a:pr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22" name="Line 436">
              <a:extLst>
                <a:ext uri="{FF2B5EF4-FFF2-40B4-BE49-F238E27FC236}">
                  <a16:creationId xmlns:a16="http://schemas.microsoft.com/office/drawing/2014/main" id="{71F4E11F-C57D-4F0F-AEEE-10D7E472EB8A}"/>
                </a:ext>
              </a:extLst>
            </p:cNvPr>
            <p:cNvSpPr>
              <a:spLocks noChangeShapeType="1"/>
            </p:cNvSpPr>
            <p:nvPr/>
          </p:nvSpPr>
          <p:spPr bwMode="auto">
            <a:xfrm>
              <a:off x="2636349" y="2368600"/>
              <a:ext cx="1224" cy="1224"/>
            </a:xfrm>
            <a:prstGeom prst="line">
              <a:avLst/>
            </a:pr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55" name="Rounded Rectangle 43">
              <a:extLst>
                <a:ext uri="{FF2B5EF4-FFF2-40B4-BE49-F238E27FC236}">
                  <a16:creationId xmlns:a16="http://schemas.microsoft.com/office/drawing/2014/main" id="{E78D2EB6-CCE2-4BD2-BCC8-7B8A611BACCA}"/>
                </a:ext>
              </a:extLst>
            </p:cNvPr>
            <p:cNvSpPr/>
            <p:nvPr/>
          </p:nvSpPr>
          <p:spPr>
            <a:xfrm rot="5400000">
              <a:off x="2301197" y="987052"/>
              <a:ext cx="296060" cy="1476000"/>
            </a:xfrm>
            <a:prstGeom prst="roundRect">
              <a:avLst/>
            </a:prstGeom>
            <a:solidFill>
              <a:schemeClr val="accent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r>
                <a:rPr lang="en-US" sz="1600" dirty="0">
                  <a:solidFill>
                    <a:schemeClr val="bg1">
                      <a:lumMod val="75000"/>
                    </a:schemeClr>
                  </a:solidFill>
                  <a:latin typeface="Arial" panose="020B0604020202020204" pitchFamily="34" charset="0"/>
                  <a:cs typeface="Arial" panose="020B0604020202020204" pitchFamily="34" charset="0"/>
                </a:rPr>
                <a:t>Size</a:t>
              </a:r>
            </a:p>
          </p:txBody>
        </p:sp>
        <p:sp>
          <p:nvSpPr>
            <p:cNvPr id="3" name="Pentagon 38">
              <a:extLst>
                <a:ext uri="{FF2B5EF4-FFF2-40B4-BE49-F238E27FC236}">
                  <a16:creationId xmlns:a16="http://schemas.microsoft.com/office/drawing/2014/main" id="{73EEB708-E365-4D91-ADDE-B18D030F60BA}"/>
                </a:ext>
              </a:extLst>
            </p:cNvPr>
            <p:cNvSpPr/>
            <p:nvPr/>
          </p:nvSpPr>
          <p:spPr>
            <a:xfrm rot="5400000">
              <a:off x="4849693" y="1552771"/>
              <a:ext cx="1099004" cy="1475999"/>
            </a:xfrm>
            <a:prstGeom prst="homePlate">
              <a:avLst>
                <a:gd name="adj" fmla="val 0"/>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endParaRPr lang="en-US" sz="2400">
                <a:solidFill>
                  <a:prstClr val="white"/>
                </a:solidFill>
                <a:latin typeface="Arial" panose="020B0604020202020204" pitchFamily="34" charset="0"/>
                <a:cs typeface="Arial" panose="020B0604020202020204" pitchFamily="34" charset="0"/>
              </a:endParaRPr>
            </a:p>
          </p:txBody>
        </p:sp>
        <p:sp>
          <p:nvSpPr>
            <p:cNvPr id="30" name="Freeform 9">
              <a:extLst>
                <a:ext uri="{FF2B5EF4-FFF2-40B4-BE49-F238E27FC236}">
                  <a16:creationId xmlns:a16="http://schemas.microsoft.com/office/drawing/2014/main" id="{89CBD550-D164-474B-8782-6F4A8B1AD2DE}"/>
                </a:ext>
              </a:extLst>
            </p:cNvPr>
            <p:cNvSpPr>
              <a:spLocks/>
            </p:cNvSpPr>
            <p:nvPr/>
          </p:nvSpPr>
          <p:spPr bwMode="auto">
            <a:xfrm rot="5400000">
              <a:off x="4986521" y="1922530"/>
              <a:ext cx="873707" cy="870035"/>
            </a:xfrm>
            <a:custGeom>
              <a:avLst/>
              <a:gdLst>
                <a:gd name="T0" fmla="*/ 357 w 714"/>
                <a:gd name="T1" fmla="*/ 711 h 711"/>
                <a:gd name="T2" fmla="*/ 714 w 714"/>
                <a:gd name="T3" fmla="*/ 356 h 711"/>
                <a:gd name="T4" fmla="*/ 357 w 714"/>
                <a:gd name="T5" fmla="*/ 0 h 711"/>
                <a:gd name="T6" fmla="*/ 0 w 714"/>
                <a:gd name="T7" fmla="*/ 356 h 711"/>
                <a:gd name="T8" fmla="*/ 357 w 714"/>
                <a:gd name="T9" fmla="*/ 711 h 711"/>
              </a:gdLst>
              <a:ahLst/>
              <a:cxnLst>
                <a:cxn ang="0">
                  <a:pos x="T0" y="T1"/>
                </a:cxn>
                <a:cxn ang="0">
                  <a:pos x="T2" y="T3"/>
                </a:cxn>
                <a:cxn ang="0">
                  <a:pos x="T4" y="T5"/>
                </a:cxn>
                <a:cxn ang="0">
                  <a:pos x="T6" y="T7"/>
                </a:cxn>
                <a:cxn ang="0">
                  <a:pos x="T8" y="T9"/>
                </a:cxn>
              </a:cxnLst>
              <a:rect l="0" t="0" r="r" b="b"/>
              <a:pathLst>
                <a:path w="714" h="711">
                  <a:moveTo>
                    <a:pt x="357" y="711"/>
                  </a:moveTo>
                  <a:lnTo>
                    <a:pt x="714" y="356"/>
                  </a:lnTo>
                  <a:lnTo>
                    <a:pt x="357" y="0"/>
                  </a:lnTo>
                  <a:lnTo>
                    <a:pt x="0" y="356"/>
                  </a:lnTo>
                  <a:lnTo>
                    <a:pt x="357" y="711"/>
                  </a:lnTo>
                  <a:close/>
                </a:path>
              </a:pathLst>
            </a:custGeom>
            <a:solidFill>
              <a:schemeClr val="bg1">
                <a:lumMod val="95000"/>
              </a:schemeClr>
            </a:solidFill>
            <a:ln>
              <a:noFill/>
            </a:ln>
            <a:effectLst>
              <a:innerShdw blurRad="63500" dist="50800">
                <a:prstClr val="black">
                  <a:alpha val="20000"/>
                </a:prstClr>
              </a:innerShdw>
            </a:effec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31" name="Freeform 10">
              <a:extLst>
                <a:ext uri="{FF2B5EF4-FFF2-40B4-BE49-F238E27FC236}">
                  <a16:creationId xmlns:a16="http://schemas.microsoft.com/office/drawing/2014/main" id="{CF9D5916-87C4-46DB-9109-56499F7B9F15}"/>
                </a:ext>
              </a:extLst>
            </p:cNvPr>
            <p:cNvSpPr>
              <a:spLocks/>
            </p:cNvSpPr>
            <p:nvPr/>
          </p:nvSpPr>
          <p:spPr bwMode="auto">
            <a:xfrm>
              <a:off x="5128468" y="2063252"/>
              <a:ext cx="589812" cy="588590"/>
            </a:xfrm>
            <a:custGeom>
              <a:avLst/>
              <a:gdLst>
                <a:gd name="T0" fmla="*/ 241 w 482"/>
                <a:gd name="T1" fmla="*/ 481 h 481"/>
                <a:gd name="T2" fmla="*/ 482 w 482"/>
                <a:gd name="T3" fmla="*/ 241 h 481"/>
                <a:gd name="T4" fmla="*/ 241 w 482"/>
                <a:gd name="T5" fmla="*/ 0 h 481"/>
                <a:gd name="T6" fmla="*/ 0 w 482"/>
                <a:gd name="T7" fmla="*/ 241 h 481"/>
                <a:gd name="T8" fmla="*/ 241 w 482"/>
                <a:gd name="T9" fmla="*/ 481 h 481"/>
              </a:gdLst>
              <a:ahLst/>
              <a:cxnLst>
                <a:cxn ang="0">
                  <a:pos x="T0" y="T1"/>
                </a:cxn>
                <a:cxn ang="0">
                  <a:pos x="T2" y="T3"/>
                </a:cxn>
                <a:cxn ang="0">
                  <a:pos x="T4" y="T5"/>
                </a:cxn>
                <a:cxn ang="0">
                  <a:pos x="T6" y="T7"/>
                </a:cxn>
                <a:cxn ang="0">
                  <a:pos x="T8" y="T9"/>
                </a:cxn>
              </a:cxnLst>
              <a:rect l="0" t="0" r="r" b="b"/>
              <a:pathLst>
                <a:path w="482" h="481">
                  <a:moveTo>
                    <a:pt x="241" y="481"/>
                  </a:moveTo>
                  <a:lnTo>
                    <a:pt x="482" y="241"/>
                  </a:lnTo>
                  <a:lnTo>
                    <a:pt x="241" y="0"/>
                  </a:lnTo>
                  <a:lnTo>
                    <a:pt x="0" y="241"/>
                  </a:lnTo>
                  <a:lnTo>
                    <a:pt x="241" y="481"/>
                  </a:lnTo>
                  <a:close/>
                </a:path>
              </a:pathLst>
            </a:custGeom>
            <a:solidFill>
              <a:srgbClr val="41A5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28" name="Freeform 356">
              <a:extLst>
                <a:ext uri="{FF2B5EF4-FFF2-40B4-BE49-F238E27FC236}">
                  <a16:creationId xmlns:a16="http://schemas.microsoft.com/office/drawing/2014/main" id="{7C37A01C-6D12-4E6F-A195-2511DFD741FA}"/>
                </a:ext>
              </a:extLst>
            </p:cNvPr>
            <p:cNvSpPr>
              <a:spLocks/>
            </p:cNvSpPr>
            <p:nvPr/>
          </p:nvSpPr>
          <p:spPr bwMode="auto">
            <a:xfrm>
              <a:off x="5300029" y="2156097"/>
              <a:ext cx="245203" cy="205970"/>
            </a:xfrm>
            <a:custGeom>
              <a:avLst/>
              <a:gdLst/>
              <a:ahLst/>
              <a:cxnLst>
                <a:cxn ang="0">
                  <a:pos x="50" y="71"/>
                </a:cxn>
                <a:cxn ang="0">
                  <a:pos x="0" y="36"/>
                </a:cxn>
                <a:cxn ang="0">
                  <a:pos x="50" y="0"/>
                </a:cxn>
                <a:cxn ang="0">
                  <a:pos x="50" y="20"/>
                </a:cxn>
                <a:cxn ang="0">
                  <a:pos x="70" y="20"/>
                </a:cxn>
                <a:cxn ang="0">
                  <a:pos x="106" y="53"/>
                </a:cxn>
                <a:cxn ang="0">
                  <a:pos x="85" y="89"/>
                </a:cxn>
                <a:cxn ang="0">
                  <a:pos x="85" y="65"/>
                </a:cxn>
                <a:cxn ang="0">
                  <a:pos x="67" y="51"/>
                </a:cxn>
                <a:cxn ang="0">
                  <a:pos x="50" y="51"/>
                </a:cxn>
              </a:cxnLst>
              <a:rect l="0" t="0" r="r" b="b"/>
              <a:pathLst>
                <a:path w="106" h="89">
                  <a:moveTo>
                    <a:pt x="50" y="71"/>
                  </a:moveTo>
                  <a:cubicBezTo>
                    <a:pt x="0" y="36"/>
                    <a:pt x="0" y="36"/>
                    <a:pt x="0" y="36"/>
                  </a:cubicBezTo>
                  <a:cubicBezTo>
                    <a:pt x="50" y="0"/>
                    <a:pt x="50" y="0"/>
                    <a:pt x="50" y="0"/>
                  </a:cubicBezTo>
                  <a:cubicBezTo>
                    <a:pt x="50" y="20"/>
                    <a:pt x="50" y="20"/>
                    <a:pt x="50" y="20"/>
                  </a:cubicBezTo>
                  <a:cubicBezTo>
                    <a:pt x="50" y="20"/>
                    <a:pt x="59" y="20"/>
                    <a:pt x="70" y="20"/>
                  </a:cubicBezTo>
                  <a:cubicBezTo>
                    <a:pt x="83" y="20"/>
                    <a:pt x="106" y="31"/>
                    <a:pt x="106" y="53"/>
                  </a:cubicBezTo>
                  <a:cubicBezTo>
                    <a:pt x="106" y="70"/>
                    <a:pt x="92" y="87"/>
                    <a:pt x="85" y="89"/>
                  </a:cubicBezTo>
                  <a:cubicBezTo>
                    <a:pt x="85" y="89"/>
                    <a:pt x="86" y="68"/>
                    <a:pt x="85" y="65"/>
                  </a:cubicBezTo>
                  <a:cubicBezTo>
                    <a:pt x="85" y="62"/>
                    <a:pt x="84" y="51"/>
                    <a:pt x="67" y="51"/>
                  </a:cubicBezTo>
                  <a:cubicBezTo>
                    <a:pt x="50" y="51"/>
                    <a:pt x="50" y="51"/>
                    <a:pt x="50" y="51"/>
                  </a:cubicBez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29" name="Freeform 357">
              <a:extLst>
                <a:ext uri="{FF2B5EF4-FFF2-40B4-BE49-F238E27FC236}">
                  <a16:creationId xmlns:a16="http://schemas.microsoft.com/office/drawing/2014/main" id="{50F0277C-1121-4783-AF8A-4CB0FCA9E42D}"/>
                </a:ext>
              </a:extLst>
            </p:cNvPr>
            <p:cNvSpPr>
              <a:spLocks/>
            </p:cNvSpPr>
            <p:nvPr/>
          </p:nvSpPr>
          <p:spPr bwMode="auto">
            <a:xfrm>
              <a:off x="5300029" y="2332643"/>
              <a:ext cx="245203" cy="209239"/>
            </a:xfrm>
            <a:custGeom>
              <a:avLst/>
              <a:gdLst/>
              <a:ahLst/>
              <a:cxnLst>
                <a:cxn ang="0">
                  <a:pos x="55" y="19"/>
                </a:cxn>
                <a:cxn ang="0">
                  <a:pos x="106" y="54"/>
                </a:cxn>
                <a:cxn ang="0">
                  <a:pos x="56" y="90"/>
                </a:cxn>
                <a:cxn ang="0">
                  <a:pos x="55" y="70"/>
                </a:cxn>
                <a:cxn ang="0">
                  <a:pos x="36" y="70"/>
                </a:cxn>
                <a:cxn ang="0">
                  <a:pos x="0" y="36"/>
                </a:cxn>
                <a:cxn ang="0">
                  <a:pos x="21" y="0"/>
                </a:cxn>
                <a:cxn ang="0">
                  <a:pos x="20" y="25"/>
                </a:cxn>
                <a:cxn ang="0">
                  <a:pos x="39" y="39"/>
                </a:cxn>
                <a:cxn ang="0">
                  <a:pos x="55" y="39"/>
                </a:cxn>
              </a:cxnLst>
              <a:rect l="0" t="0" r="r" b="b"/>
              <a:pathLst>
                <a:path w="106" h="90">
                  <a:moveTo>
                    <a:pt x="55" y="19"/>
                  </a:moveTo>
                  <a:cubicBezTo>
                    <a:pt x="106" y="54"/>
                    <a:pt x="106" y="54"/>
                    <a:pt x="106" y="54"/>
                  </a:cubicBezTo>
                  <a:cubicBezTo>
                    <a:pt x="56" y="90"/>
                    <a:pt x="56" y="90"/>
                    <a:pt x="56" y="90"/>
                  </a:cubicBezTo>
                  <a:cubicBezTo>
                    <a:pt x="55" y="70"/>
                    <a:pt x="55" y="70"/>
                    <a:pt x="55" y="70"/>
                  </a:cubicBezTo>
                  <a:cubicBezTo>
                    <a:pt x="55" y="70"/>
                    <a:pt x="46" y="70"/>
                    <a:pt x="36" y="70"/>
                  </a:cubicBezTo>
                  <a:cubicBezTo>
                    <a:pt x="23" y="69"/>
                    <a:pt x="0" y="59"/>
                    <a:pt x="0" y="36"/>
                  </a:cubicBezTo>
                  <a:cubicBezTo>
                    <a:pt x="0" y="19"/>
                    <a:pt x="14" y="2"/>
                    <a:pt x="21" y="0"/>
                  </a:cubicBezTo>
                  <a:cubicBezTo>
                    <a:pt x="21" y="0"/>
                    <a:pt x="19" y="21"/>
                    <a:pt x="20" y="25"/>
                  </a:cubicBezTo>
                  <a:cubicBezTo>
                    <a:pt x="21" y="27"/>
                    <a:pt x="22" y="38"/>
                    <a:pt x="39" y="39"/>
                  </a:cubicBezTo>
                  <a:cubicBezTo>
                    <a:pt x="55" y="39"/>
                    <a:pt x="55" y="39"/>
                    <a:pt x="55" y="39"/>
                  </a:cubicBez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56" name="Rounded Rectangle 39">
              <a:extLst>
                <a:ext uri="{FF2B5EF4-FFF2-40B4-BE49-F238E27FC236}">
                  <a16:creationId xmlns:a16="http://schemas.microsoft.com/office/drawing/2014/main" id="{C7559EF3-B6E8-4B07-B1F8-C94CDDA81474}"/>
                </a:ext>
              </a:extLst>
            </p:cNvPr>
            <p:cNvSpPr/>
            <p:nvPr/>
          </p:nvSpPr>
          <p:spPr>
            <a:xfrm rot="5400000">
              <a:off x="5251164" y="988976"/>
              <a:ext cx="296063" cy="1475999"/>
            </a:xfrm>
            <a:prstGeom prst="roundRect">
              <a:avLst/>
            </a:prstGeom>
            <a:solidFill>
              <a:schemeClr val="accent3">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r>
                <a:rPr lang="en-US" sz="1600" dirty="0">
                  <a:solidFill>
                    <a:prstClr val="black">
                      <a:lumMod val="75000"/>
                      <a:lumOff val="25000"/>
                    </a:prstClr>
                  </a:solidFill>
                  <a:latin typeface="Arial" panose="020B0604020202020204" pitchFamily="34" charset="0"/>
                  <a:cs typeface="Arial" panose="020B0604020202020204" pitchFamily="34" charset="0"/>
                </a:rPr>
                <a:t>Fluidity</a:t>
              </a:r>
            </a:p>
          </p:txBody>
        </p:sp>
        <p:sp>
          <p:nvSpPr>
            <p:cNvPr id="4" name="Pentagon 34">
              <a:extLst>
                <a:ext uri="{FF2B5EF4-FFF2-40B4-BE49-F238E27FC236}">
                  <a16:creationId xmlns:a16="http://schemas.microsoft.com/office/drawing/2014/main" id="{7BAC1015-F687-4727-87A8-FC2C35DAB630}"/>
                </a:ext>
              </a:extLst>
            </p:cNvPr>
            <p:cNvSpPr/>
            <p:nvPr/>
          </p:nvSpPr>
          <p:spPr>
            <a:xfrm rot="5400000">
              <a:off x="6327530" y="1552771"/>
              <a:ext cx="1099004" cy="1476000"/>
            </a:xfrm>
            <a:prstGeom prst="homePlate">
              <a:avLst>
                <a:gd name="adj" fmla="val 0"/>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endParaRPr lang="en-US" sz="2400">
                <a:solidFill>
                  <a:prstClr val="white"/>
                </a:solidFill>
                <a:latin typeface="Arial" panose="020B0604020202020204" pitchFamily="34" charset="0"/>
                <a:cs typeface="Arial" panose="020B0604020202020204" pitchFamily="34" charset="0"/>
              </a:endParaRPr>
            </a:p>
          </p:txBody>
        </p:sp>
        <p:sp>
          <p:nvSpPr>
            <p:cNvPr id="38" name="Freeform 9">
              <a:extLst>
                <a:ext uri="{FF2B5EF4-FFF2-40B4-BE49-F238E27FC236}">
                  <a16:creationId xmlns:a16="http://schemas.microsoft.com/office/drawing/2014/main" id="{DBDF2AA9-6944-4724-9F63-D2F72B7378E2}"/>
                </a:ext>
              </a:extLst>
            </p:cNvPr>
            <p:cNvSpPr>
              <a:spLocks/>
            </p:cNvSpPr>
            <p:nvPr/>
          </p:nvSpPr>
          <p:spPr bwMode="auto">
            <a:xfrm rot="5400000">
              <a:off x="6462586" y="1907321"/>
              <a:ext cx="873707" cy="870036"/>
            </a:xfrm>
            <a:custGeom>
              <a:avLst/>
              <a:gdLst>
                <a:gd name="T0" fmla="*/ 357 w 714"/>
                <a:gd name="T1" fmla="*/ 711 h 711"/>
                <a:gd name="T2" fmla="*/ 714 w 714"/>
                <a:gd name="T3" fmla="*/ 356 h 711"/>
                <a:gd name="T4" fmla="*/ 357 w 714"/>
                <a:gd name="T5" fmla="*/ 0 h 711"/>
                <a:gd name="T6" fmla="*/ 0 w 714"/>
                <a:gd name="T7" fmla="*/ 356 h 711"/>
                <a:gd name="T8" fmla="*/ 357 w 714"/>
                <a:gd name="T9" fmla="*/ 711 h 711"/>
              </a:gdLst>
              <a:ahLst/>
              <a:cxnLst>
                <a:cxn ang="0">
                  <a:pos x="T0" y="T1"/>
                </a:cxn>
                <a:cxn ang="0">
                  <a:pos x="T2" y="T3"/>
                </a:cxn>
                <a:cxn ang="0">
                  <a:pos x="T4" y="T5"/>
                </a:cxn>
                <a:cxn ang="0">
                  <a:pos x="T6" y="T7"/>
                </a:cxn>
                <a:cxn ang="0">
                  <a:pos x="T8" y="T9"/>
                </a:cxn>
              </a:cxnLst>
              <a:rect l="0" t="0" r="r" b="b"/>
              <a:pathLst>
                <a:path w="714" h="711">
                  <a:moveTo>
                    <a:pt x="357" y="711"/>
                  </a:moveTo>
                  <a:lnTo>
                    <a:pt x="714" y="356"/>
                  </a:lnTo>
                  <a:lnTo>
                    <a:pt x="357" y="0"/>
                  </a:lnTo>
                  <a:lnTo>
                    <a:pt x="0" y="356"/>
                  </a:lnTo>
                  <a:lnTo>
                    <a:pt x="357" y="711"/>
                  </a:lnTo>
                  <a:close/>
                </a:path>
              </a:pathLst>
            </a:custGeom>
            <a:solidFill>
              <a:schemeClr val="bg1">
                <a:lumMod val="95000"/>
              </a:schemeClr>
            </a:solidFill>
            <a:ln>
              <a:noFill/>
            </a:ln>
            <a:effectLst>
              <a:innerShdw blurRad="63500" dist="50800">
                <a:prstClr val="black">
                  <a:alpha val="20000"/>
                </a:prstClr>
              </a:innerShdw>
            </a:effec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39" name="Freeform 10">
              <a:extLst>
                <a:ext uri="{FF2B5EF4-FFF2-40B4-BE49-F238E27FC236}">
                  <a16:creationId xmlns:a16="http://schemas.microsoft.com/office/drawing/2014/main" id="{7AAE37D1-01BE-4B7F-A1ED-6D0C55E06E34}"/>
                </a:ext>
              </a:extLst>
            </p:cNvPr>
            <p:cNvSpPr>
              <a:spLocks/>
            </p:cNvSpPr>
            <p:nvPr/>
          </p:nvSpPr>
          <p:spPr bwMode="auto">
            <a:xfrm>
              <a:off x="6604532" y="2048043"/>
              <a:ext cx="589813" cy="588590"/>
            </a:xfrm>
            <a:custGeom>
              <a:avLst/>
              <a:gdLst>
                <a:gd name="T0" fmla="*/ 241 w 482"/>
                <a:gd name="T1" fmla="*/ 481 h 481"/>
                <a:gd name="T2" fmla="*/ 482 w 482"/>
                <a:gd name="T3" fmla="*/ 241 h 481"/>
                <a:gd name="T4" fmla="*/ 241 w 482"/>
                <a:gd name="T5" fmla="*/ 0 h 481"/>
                <a:gd name="T6" fmla="*/ 0 w 482"/>
                <a:gd name="T7" fmla="*/ 241 h 481"/>
                <a:gd name="T8" fmla="*/ 241 w 482"/>
                <a:gd name="T9" fmla="*/ 481 h 481"/>
              </a:gdLst>
              <a:ahLst/>
              <a:cxnLst>
                <a:cxn ang="0">
                  <a:pos x="T0" y="T1"/>
                </a:cxn>
                <a:cxn ang="0">
                  <a:pos x="T2" y="T3"/>
                </a:cxn>
                <a:cxn ang="0">
                  <a:pos x="T4" y="T5"/>
                </a:cxn>
                <a:cxn ang="0">
                  <a:pos x="T6" y="T7"/>
                </a:cxn>
                <a:cxn ang="0">
                  <a:pos x="T8" y="T9"/>
                </a:cxn>
              </a:cxnLst>
              <a:rect l="0" t="0" r="r" b="b"/>
              <a:pathLst>
                <a:path w="482" h="481">
                  <a:moveTo>
                    <a:pt x="241" y="481"/>
                  </a:moveTo>
                  <a:lnTo>
                    <a:pt x="482" y="241"/>
                  </a:lnTo>
                  <a:lnTo>
                    <a:pt x="241" y="0"/>
                  </a:lnTo>
                  <a:lnTo>
                    <a:pt x="0" y="241"/>
                  </a:lnTo>
                  <a:lnTo>
                    <a:pt x="241" y="481"/>
                  </a:lnTo>
                  <a:close/>
                </a:path>
              </a:pathLst>
            </a:custGeom>
            <a:solidFill>
              <a:srgbClr val="41A5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34" name="Freeform 302">
              <a:extLst>
                <a:ext uri="{FF2B5EF4-FFF2-40B4-BE49-F238E27FC236}">
                  <a16:creationId xmlns:a16="http://schemas.microsoft.com/office/drawing/2014/main" id="{E541C279-2126-4EBF-9154-9AABB1BCC069}"/>
                </a:ext>
              </a:extLst>
            </p:cNvPr>
            <p:cNvSpPr>
              <a:spLocks/>
            </p:cNvSpPr>
            <p:nvPr/>
          </p:nvSpPr>
          <p:spPr bwMode="auto">
            <a:xfrm>
              <a:off x="6739003" y="2325787"/>
              <a:ext cx="319381" cy="140724"/>
            </a:xfrm>
            <a:custGeom>
              <a:avLst/>
              <a:gdLst/>
              <a:ahLst/>
              <a:cxnLst>
                <a:cxn ang="0">
                  <a:pos x="241" y="0"/>
                </a:cxn>
                <a:cxn ang="0">
                  <a:pos x="261" y="0"/>
                </a:cxn>
                <a:cxn ang="0">
                  <a:pos x="149" y="115"/>
                </a:cxn>
                <a:cxn ang="0">
                  <a:pos x="0" y="115"/>
                </a:cxn>
                <a:cxn ang="0">
                  <a:pos x="19" y="92"/>
                </a:cxn>
              </a:cxnLst>
              <a:rect l="0" t="0" r="r" b="b"/>
              <a:pathLst>
                <a:path w="261" h="115">
                  <a:moveTo>
                    <a:pt x="241" y="0"/>
                  </a:moveTo>
                  <a:lnTo>
                    <a:pt x="261" y="0"/>
                  </a:lnTo>
                  <a:lnTo>
                    <a:pt x="149" y="115"/>
                  </a:lnTo>
                  <a:lnTo>
                    <a:pt x="0" y="115"/>
                  </a:lnTo>
                  <a:lnTo>
                    <a:pt x="19" y="92"/>
                  </a:ln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933" dirty="0">
                <a:solidFill>
                  <a:prstClr val="black"/>
                </a:solidFill>
                <a:latin typeface="Arial" pitchFamily="34" charset="0"/>
                <a:cs typeface="Arial" pitchFamily="34" charset="0"/>
              </a:endParaRPr>
            </a:p>
          </p:txBody>
        </p:sp>
        <p:sp>
          <p:nvSpPr>
            <p:cNvPr id="35" name="Freeform 303">
              <a:extLst>
                <a:ext uri="{FF2B5EF4-FFF2-40B4-BE49-F238E27FC236}">
                  <a16:creationId xmlns:a16="http://schemas.microsoft.com/office/drawing/2014/main" id="{949D4FBA-65EE-438C-ABD0-549E36F452E7}"/>
                </a:ext>
              </a:extLst>
            </p:cNvPr>
            <p:cNvSpPr>
              <a:spLocks/>
            </p:cNvSpPr>
            <p:nvPr/>
          </p:nvSpPr>
          <p:spPr bwMode="auto">
            <a:xfrm>
              <a:off x="6739003" y="2300089"/>
              <a:ext cx="319381" cy="139499"/>
            </a:xfrm>
            <a:custGeom>
              <a:avLst/>
              <a:gdLst/>
              <a:ahLst/>
              <a:cxnLst>
                <a:cxn ang="0">
                  <a:pos x="241" y="0"/>
                </a:cxn>
                <a:cxn ang="0">
                  <a:pos x="261" y="0"/>
                </a:cxn>
                <a:cxn ang="0">
                  <a:pos x="149" y="114"/>
                </a:cxn>
                <a:cxn ang="0">
                  <a:pos x="0" y="114"/>
                </a:cxn>
                <a:cxn ang="0">
                  <a:pos x="19" y="92"/>
                </a:cxn>
              </a:cxnLst>
              <a:rect l="0" t="0" r="r" b="b"/>
              <a:pathLst>
                <a:path w="261" h="114">
                  <a:moveTo>
                    <a:pt x="241" y="0"/>
                  </a:moveTo>
                  <a:lnTo>
                    <a:pt x="261" y="0"/>
                  </a:lnTo>
                  <a:lnTo>
                    <a:pt x="149" y="114"/>
                  </a:lnTo>
                  <a:lnTo>
                    <a:pt x="0" y="114"/>
                  </a:lnTo>
                  <a:lnTo>
                    <a:pt x="19" y="92"/>
                  </a:ln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933" dirty="0">
                <a:solidFill>
                  <a:prstClr val="black"/>
                </a:solidFill>
                <a:latin typeface="Arial" pitchFamily="34" charset="0"/>
                <a:cs typeface="Arial" pitchFamily="34" charset="0"/>
              </a:endParaRPr>
            </a:p>
          </p:txBody>
        </p:sp>
        <p:sp>
          <p:nvSpPr>
            <p:cNvPr id="36" name="Freeform 304">
              <a:extLst>
                <a:ext uri="{FF2B5EF4-FFF2-40B4-BE49-F238E27FC236}">
                  <a16:creationId xmlns:a16="http://schemas.microsoft.com/office/drawing/2014/main" id="{27DA43EB-6725-4EE6-B5F2-73A11C039123}"/>
                </a:ext>
              </a:extLst>
            </p:cNvPr>
            <p:cNvSpPr>
              <a:spLocks/>
            </p:cNvSpPr>
            <p:nvPr/>
          </p:nvSpPr>
          <p:spPr bwMode="auto">
            <a:xfrm>
              <a:off x="6739003" y="2270721"/>
              <a:ext cx="319381" cy="141947"/>
            </a:xfrm>
            <a:custGeom>
              <a:avLst/>
              <a:gdLst/>
              <a:ahLst/>
              <a:cxnLst>
                <a:cxn ang="0">
                  <a:pos x="241" y="0"/>
                </a:cxn>
                <a:cxn ang="0">
                  <a:pos x="261" y="0"/>
                </a:cxn>
                <a:cxn ang="0">
                  <a:pos x="149" y="116"/>
                </a:cxn>
                <a:cxn ang="0">
                  <a:pos x="0" y="116"/>
                </a:cxn>
                <a:cxn ang="0">
                  <a:pos x="19" y="94"/>
                </a:cxn>
              </a:cxnLst>
              <a:rect l="0" t="0" r="r" b="b"/>
              <a:pathLst>
                <a:path w="261" h="116">
                  <a:moveTo>
                    <a:pt x="241" y="0"/>
                  </a:moveTo>
                  <a:lnTo>
                    <a:pt x="261" y="0"/>
                  </a:lnTo>
                  <a:lnTo>
                    <a:pt x="149" y="116"/>
                  </a:lnTo>
                  <a:lnTo>
                    <a:pt x="0" y="116"/>
                  </a:lnTo>
                  <a:lnTo>
                    <a:pt x="19" y="94"/>
                  </a:ln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933" dirty="0">
                <a:solidFill>
                  <a:prstClr val="black"/>
                </a:solidFill>
                <a:latin typeface="Arial" pitchFamily="34" charset="0"/>
                <a:cs typeface="Arial" pitchFamily="34" charset="0"/>
              </a:endParaRPr>
            </a:p>
          </p:txBody>
        </p:sp>
        <p:sp>
          <p:nvSpPr>
            <p:cNvPr id="37" name="Freeform 305">
              <a:extLst>
                <a:ext uri="{FF2B5EF4-FFF2-40B4-BE49-F238E27FC236}">
                  <a16:creationId xmlns:a16="http://schemas.microsoft.com/office/drawing/2014/main" id="{9E206A6E-9163-4B78-8891-E2063CD4FEA7}"/>
                </a:ext>
              </a:extLst>
            </p:cNvPr>
            <p:cNvSpPr>
              <a:spLocks/>
            </p:cNvSpPr>
            <p:nvPr/>
          </p:nvSpPr>
          <p:spPr bwMode="auto">
            <a:xfrm>
              <a:off x="6739003" y="2245024"/>
              <a:ext cx="319381" cy="139499"/>
            </a:xfrm>
            <a:custGeom>
              <a:avLst/>
              <a:gdLst/>
              <a:ahLst/>
              <a:cxnLst>
                <a:cxn ang="0">
                  <a:pos x="214" y="0"/>
                </a:cxn>
                <a:cxn ang="0">
                  <a:pos x="160" y="55"/>
                </a:cxn>
                <a:cxn ang="0">
                  <a:pos x="122" y="62"/>
                </a:cxn>
                <a:cxn ang="0">
                  <a:pos x="91" y="93"/>
                </a:cxn>
                <a:cxn ang="0">
                  <a:pos x="0" y="93"/>
                </a:cxn>
                <a:cxn ang="0">
                  <a:pos x="91" y="0"/>
                </a:cxn>
                <a:cxn ang="0">
                  <a:pos x="198" y="0"/>
                </a:cxn>
              </a:cxnLst>
              <a:rect l="0" t="0" r="r" b="b"/>
              <a:pathLst>
                <a:path w="214" h="93">
                  <a:moveTo>
                    <a:pt x="214" y="0"/>
                  </a:moveTo>
                  <a:cubicBezTo>
                    <a:pt x="160" y="55"/>
                    <a:pt x="160" y="55"/>
                    <a:pt x="160" y="55"/>
                  </a:cubicBezTo>
                  <a:cubicBezTo>
                    <a:pt x="147" y="68"/>
                    <a:pt x="136" y="68"/>
                    <a:pt x="122" y="62"/>
                  </a:cubicBezTo>
                  <a:cubicBezTo>
                    <a:pt x="119" y="76"/>
                    <a:pt x="107" y="93"/>
                    <a:pt x="91" y="93"/>
                  </a:cubicBezTo>
                  <a:cubicBezTo>
                    <a:pt x="0" y="93"/>
                    <a:pt x="0" y="93"/>
                    <a:pt x="0" y="93"/>
                  </a:cubicBezTo>
                  <a:cubicBezTo>
                    <a:pt x="91" y="0"/>
                    <a:pt x="91" y="0"/>
                    <a:pt x="91" y="0"/>
                  </a:cubicBezTo>
                  <a:cubicBezTo>
                    <a:pt x="198" y="0"/>
                    <a:pt x="198" y="0"/>
                    <a:pt x="198" y="0"/>
                  </a:cubicBez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933" dirty="0">
                <a:solidFill>
                  <a:prstClr val="black"/>
                </a:solidFill>
                <a:latin typeface="Arial" pitchFamily="34" charset="0"/>
                <a:cs typeface="Arial" pitchFamily="34" charset="0"/>
              </a:endParaRPr>
            </a:p>
          </p:txBody>
        </p:sp>
        <p:sp>
          <p:nvSpPr>
            <p:cNvPr id="57" name="Rounded Rectangle 35">
              <a:extLst>
                <a:ext uri="{FF2B5EF4-FFF2-40B4-BE49-F238E27FC236}">
                  <a16:creationId xmlns:a16="http://schemas.microsoft.com/office/drawing/2014/main" id="{FBD683B1-DF68-443B-B528-D58ADA6FE364}"/>
                </a:ext>
              </a:extLst>
            </p:cNvPr>
            <p:cNvSpPr/>
            <p:nvPr/>
          </p:nvSpPr>
          <p:spPr>
            <a:xfrm rot="5400000">
              <a:off x="6729000" y="988976"/>
              <a:ext cx="296063" cy="1476000"/>
            </a:xfrm>
            <a:prstGeom prst="roundRect">
              <a:avLst/>
            </a:prstGeom>
            <a:solidFill>
              <a:schemeClr val="accent4">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r>
                <a:rPr lang="en-US" sz="1600" dirty="0">
                  <a:solidFill>
                    <a:prstClr val="white">
                      <a:lumMod val="75000"/>
                    </a:prstClr>
                  </a:solidFill>
                  <a:latin typeface="Arial" panose="020B0604020202020204" pitchFamily="34" charset="0"/>
                  <a:cs typeface="Arial" panose="020B0604020202020204" pitchFamily="34" charset="0"/>
                </a:rPr>
                <a:t>Occurrence</a:t>
              </a:r>
            </a:p>
          </p:txBody>
        </p:sp>
        <p:sp>
          <p:nvSpPr>
            <p:cNvPr id="8" name="Pentagon 18">
              <a:extLst>
                <a:ext uri="{FF2B5EF4-FFF2-40B4-BE49-F238E27FC236}">
                  <a16:creationId xmlns:a16="http://schemas.microsoft.com/office/drawing/2014/main" id="{E0726AD9-70FA-4729-8B2C-1339E21024F8}"/>
                </a:ext>
              </a:extLst>
            </p:cNvPr>
            <p:cNvSpPr/>
            <p:nvPr/>
          </p:nvSpPr>
          <p:spPr>
            <a:xfrm rot="5400000">
              <a:off x="3377170" y="1554891"/>
              <a:ext cx="1099004" cy="1476000"/>
            </a:xfrm>
            <a:prstGeom prst="homePlate">
              <a:avLst>
                <a:gd name="adj" fmla="val 0"/>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endParaRPr lang="en-US" sz="2400">
                <a:solidFill>
                  <a:prstClr val="white"/>
                </a:solidFill>
                <a:latin typeface="Arial" panose="020B0604020202020204" pitchFamily="34" charset="0"/>
                <a:cs typeface="Arial" panose="020B0604020202020204" pitchFamily="34" charset="0"/>
              </a:endParaRPr>
            </a:p>
          </p:txBody>
        </p:sp>
        <p:sp>
          <p:nvSpPr>
            <p:cNvPr id="52" name="Freeform 9">
              <a:extLst>
                <a:ext uri="{FF2B5EF4-FFF2-40B4-BE49-F238E27FC236}">
                  <a16:creationId xmlns:a16="http://schemas.microsoft.com/office/drawing/2014/main" id="{91CADBAB-6073-4C23-A74A-DC77A914080F}"/>
                </a:ext>
              </a:extLst>
            </p:cNvPr>
            <p:cNvSpPr>
              <a:spLocks/>
            </p:cNvSpPr>
            <p:nvPr/>
          </p:nvSpPr>
          <p:spPr bwMode="auto">
            <a:xfrm rot="5400000">
              <a:off x="3517436" y="1957331"/>
              <a:ext cx="873707" cy="870036"/>
            </a:xfrm>
            <a:custGeom>
              <a:avLst/>
              <a:gdLst>
                <a:gd name="T0" fmla="*/ 357 w 714"/>
                <a:gd name="T1" fmla="*/ 711 h 711"/>
                <a:gd name="T2" fmla="*/ 714 w 714"/>
                <a:gd name="T3" fmla="*/ 356 h 711"/>
                <a:gd name="T4" fmla="*/ 357 w 714"/>
                <a:gd name="T5" fmla="*/ 0 h 711"/>
                <a:gd name="T6" fmla="*/ 0 w 714"/>
                <a:gd name="T7" fmla="*/ 356 h 711"/>
                <a:gd name="T8" fmla="*/ 357 w 714"/>
                <a:gd name="T9" fmla="*/ 711 h 711"/>
              </a:gdLst>
              <a:ahLst/>
              <a:cxnLst>
                <a:cxn ang="0">
                  <a:pos x="T0" y="T1"/>
                </a:cxn>
                <a:cxn ang="0">
                  <a:pos x="T2" y="T3"/>
                </a:cxn>
                <a:cxn ang="0">
                  <a:pos x="T4" y="T5"/>
                </a:cxn>
                <a:cxn ang="0">
                  <a:pos x="T6" y="T7"/>
                </a:cxn>
                <a:cxn ang="0">
                  <a:pos x="T8" y="T9"/>
                </a:cxn>
              </a:cxnLst>
              <a:rect l="0" t="0" r="r" b="b"/>
              <a:pathLst>
                <a:path w="714" h="711">
                  <a:moveTo>
                    <a:pt x="357" y="711"/>
                  </a:moveTo>
                  <a:lnTo>
                    <a:pt x="714" y="356"/>
                  </a:lnTo>
                  <a:lnTo>
                    <a:pt x="357" y="0"/>
                  </a:lnTo>
                  <a:lnTo>
                    <a:pt x="0" y="356"/>
                  </a:lnTo>
                  <a:lnTo>
                    <a:pt x="357" y="711"/>
                  </a:lnTo>
                  <a:close/>
                </a:path>
              </a:pathLst>
            </a:custGeom>
            <a:solidFill>
              <a:schemeClr val="bg1">
                <a:lumMod val="95000"/>
              </a:schemeClr>
            </a:solidFill>
            <a:ln>
              <a:noFill/>
            </a:ln>
            <a:effectLst>
              <a:innerShdw blurRad="63500" dist="50800">
                <a:prstClr val="black">
                  <a:alpha val="20000"/>
                </a:prstClr>
              </a:innerShdw>
            </a:effectLst>
          </p:spPr>
          <p:txBody>
            <a:bodyPr vert="horz" wrap="square" lIns="121920" tIns="60960" rIns="121920" bIns="60960" numCol="1" anchor="t" anchorCtr="0" compatLnSpc="1">
              <a:prstTxWarp prst="textNoShape">
                <a:avLst/>
              </a:prstTxWarp>
            </a:bodyPr>
            <a:lstStyle/>
            <a:p>
              <a:pPr defTabSz="1219170"/>
              <a:endParaRPr lang="en-US" sz="2400" dirty="0">
                <a:solidFill>
                  <a:prstClr val="black"/>
                </a:solidFill>
                <a:latin typeface="Calibri"/>
              </a:endParaRPr>
            </a:p>
          </p:txBody>
        </p:sp>
        <p:sp>
          <p:nvSpPr>
            <p:cNvPr id="53" name="Freeform 10">
              <a:extLst>
                <a:ext uri="{FF2B5EF4-FFF2-40B4-BE49-F238E27FC236}">
                  <a16:creationId xmlns:a16="http://schemas.microsoft.com/office/drawing/2014/main" id="{55E7A3BE-40B5-4D38-A743-63BD82EA6C58}"/>
                </a:ext>
              </a:extLst>
            </p:cNvPr>
            <p:cNvSpPr>
              <a:spLocks/>
            </p:cNvSpPr>
            <p:nvPr/>
          </p:nvSpPr>
          <p:spPr bwMode="auto">
            <a:xfrm>
              <a:off x="3659382" y="2098054"/>
              <a:ext cx="589813" cy="588590"/>
            </a:xfrm>
            <a:custGeom>
              <a:avLst/>
              <a:gdLst>
                <a:gd name="T0" fmla="*/ 241 w 482"/>
                <a:gd name="T1" fmla="*/ 481 h 481"/>
                <a:gd name="T2" fmla="*/ 482 w 482"/>
                <a:gd name="T3" fmla="*/ 241 h 481"/>
                <a:gd name="T4" fmla="*/ 241 w 482"/>
                <a:gd name="T5" fmla="*/ 0 h 481"/>
                <a:gd name="T6" fmla="*/ 0 w 482"/>
                <a:gd name="T7" fmla="*/ 241 h 481"/>
                <a:gd name="T8" fmla="*/ 241 w 482"/>
                <a:gd name="T9" fmla="*/ 481 h 481"/>
              </a:gdLst>
              <a:ahLst/>
              <a:cxnLst>
                <a:cxn ang="0">
                  <a:pos x="T0" y="T1"/>
                </a:cxn>
                <a:cxn ang="0">
                  <a:pos x="T2" y="T3"/>
                </a:cxn>
                <a:cxn ang="0">
                  <a:pos x="T4" y="T5"/>
                </a:cxn>
                <a:cxn ang="0">
                  <a:pos x="T6" y="T7"/>
                </a:cxn>
                <a:cxn ang="0">
                  <a:pos x="T8" y="T9"/>
                </a:cxn>
              </a:cxnLst>
              <a:rect l="0" t="0" r="r" b="b"/>
              <a:pathLst>
                <a:path w="482" h="481">
                  <a:moveTo>
                    <a:pt x="241" y="481"/>
                  </a:moveTo>
                  <a:lnTo>
                    <a:pt x="482" y="241"/>
                  </a:lnTo>
                  <a:lnTo>
                    <a:pt x="241" y="0"/>
                  </a:lnTo>
                  <a:lnTo>
                    <a:pt x="0" y="241"/>
                  </a:lnTo>
                  <a:lnTo>
                    <a:pt x="241" y="481"/>
                  </a:lnTo>
                  <a:close/>
                </a:path>
              </a:pathLst>
            </a:custGeom>
            <a:solidFill>
              <a:srgbClr val="41A5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43" name="Freeform 359">
              <a:extLst>
                <a:ext uri="{FF2B5EF4-FFF2-40B4-BE49-F238E27FC236}">
                  <a16:creationId xmlns:a16="http://schemas.microsoft.com/office/drawing/2014/main" id="{68EB4E60-D5C7-4622-8A0A-7253D5383488}"/>
                </a:ext>
              </a:extLst>
            </p:cNvPr>
            <p:cNvSpPr>
              <a:spLocks/>
            </p:cNvSpPr>
            <p:nvPr/>
          </p:nvSpPr>
          <p:spPr bwMode="auto">
            <a:xfrm>
              <a:off x="3861504" y="2282359"/>
              <a:ext cx="179539" cy="229018"/>
            </a:xfrm>
            <a:custGeom>
              <a:avLst/>
              <a:gdLst/>
              <a:ahLst/>
              <a:cxnLst>
                <a:cxn ang="0">
                  <a:pos x="4" y="0"/>
                </a:cxn>
                <a:cxn ang="0">
                  <a:pos x="9" y="26"/>
                </a:cxn>
                <a:cxn ang="0">
                  <a:pos x="70" y="79"/>
                </a:cxn>
                <a:cxn ang="0">
                  <a:pos x="82" y="114"/>
                </a:cxn>
              </a:cxnLst>
              <a:rect l="0" t="0" r="r" b="b"/>
              <a:pathLst>
                <a:path w="89" h="114">
                  <a:moveTo>
                    <a:pt x="4" y="0"/>
                  </a:moveTo>
                  <a:cubicBezTo>
                    <a:pt x="4" y="0"/>
                    <a:pt x="0" y="15"/>
                    <a:pt x="9" y="26"/>
                  </a:cubicBezTo>
                  <a:cubicBezTo>
                    <a:pt x="21" y="44"/>
                    <a:pt x="42" y="53"/>
                    <a:pt x="70" y="79"/>
                  </a:cubicBezTo>
                  <a:cubicBezTo>
                    <a:pt x="89" y="97"/>
                    <a:pt x="82" y="114"/>
                    <a:pt x="82" y="114"/>
                  </a:cubicBezTo>
                </a:path>
              </a:pathLst>
            </a:custGeom>
            <a:noFill/>
            <a:ln w="12700" cap="rnd">
              <a:solidFill>
                <a:schemeClr val="bg1"/>
              </a:solidFill>
              <a:prstDash val="solid"/>
              <a:miter lim="800000"/>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44" name="Line 360">
              <a:extLst>
                <a:ext uri="{FF2B5EF4-FFF2-40B4-BE49-F238E27FC236}">
                  <a16:creationId xmlns:a16="http://schemas.microsoft.com/office/drawing/2014/main" id="{CBCD4E52-AE0A-4BB5-9436-D9BC5A39AED9}"/>
                </a:ext>
              </a:extLst>
            </p:cNvPr>
            <p:cNvSpPr>
              <a:spLocks noChangeShapeType="1"/>
            </p:cNvSpPr>
            <p:nvPr/>
          </p:nvSpPr>
          <p:spPr bwMode="auto">
            <a:xfrm flipV="1">
              <a:off x="3906741" y="2273877"/>
              <a:ext cx="53720" cy="14137"/>
            </a:xfrm>
            <a:prstGeom prst="line">
              <a:avLst/>
            </a:prstGeom>
            <a:noFill/>
            <a:ln w="12700" cap="rnd">
              <a:solidFill>
                <a:schemeClr val="bg1"/>
              </a:solidFill>
              <a:prstDash val="solid"/>
              <a:miter lim="800000"/>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45" name="Line 361">
              <a:extLst>
                <a:ext uri="{FF2B5EF4-FFF2-40B4-BE49-F238E27FC236}">
                  <a16:creationId xmlns:a16="http://schemas.microsoft.com/office/drawing/2014/main" id="{A7600357-D831-4657-AFE7-DF12DA50EDAE}"/>
                </a:ext>
              </a:extLst>
            </p:cNvPr>
            <p:cNvSpPr>
              <a:spLocks noChangeShapeType="1"/>
            </p:cNvSpPr>
            <p:nvPr/>
          </p:nvSpPr>
          <p:spPr bwMode="auto">
            <a:xfrm flipV="1">
              <a:off x="3908155" y="2304978"/>
              <a:ext cx="72099" cy="12724"/>
            </a:xfrm>
            <a:prstGeom prst="line">
              <a:avLst/>
            </a:prstGeom>
            <a:noFill/>
            <a:ln w="12700" cap="rnd">
              <a:solidFill>
                <a:schemeClr val="bg1"/>
              </a:solidFill>
              <a:prstDash val="solid"/>
              <a:miter lim="800000"/>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46" name="Line 362">
              <a:extLst>
                <a:ext uri="{FF2B5EF4-FFF2-40B4-BE49-F238E27FC236}">
                  <a16:creationId xmlns:a16="http://schemas.microsoft.com/office/drawing/2014/main" id="{37823A6B-90B3-4CF8-B550-AD3B84FD82F7}"/>
                </a:ext>
              </a:extLst>
            </p:cNvPr>
            <p:cNvSpPr>
              <a:spLocks noChangeShapeType="1"/>
            </p:cNvSpPr>
            <p:nvPr/>
          </p:nvSpPr>
          <p:spPr bwMode="auto">
            <a:xfrm flipV="1">
              <a:off x="3930774" y="2338907"/>
              <a:ext cx="36756" cy="1414"/>
            </a:xfrm>
            <a:prstGeom prst="line">
              <a:avLst/>
            </a:prstGeom>
            <a:noFill/>
            <a:ln w="12700" cap="rnd">
              <a:solidFill>
                <a:schemeClr val="bg1"/>
              </a:solidFill>
              <a:prstDash val="solid"/>
              <a:miter lim="800000"/>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47" name="Line 363">
              <a:extLst>
                <a:ext uri="{FF2B5EF4-FFF2-40B4-BE49-F238E27FC236}">
                  <a16:creationId xmlns:a16="http://schemas.microsoft.com/office/drawing/2014/main" id="{8BEA5D1D-5697-48B0-9E0D-3A26DD9507EB}"/>
                </a:ext>
              </a:extLst>
            </p:cNvPr>
            <p:cNvSpPr>
              <a:spLocks noChangeShapeType="1"/>
            </p:cNvSpPr>
            <p:nvPr/>
          </p:nvSpPr>
          <p:spPr bwMode="auto">
            <a:xfrm flipV="1">
              <a:off x="3926533" y="2453416"/>
              <a:ext cx="38170" cy="5655"/>
            </a:xfrm>
            <a:prstGeom prst="line">
              <a:avLst/>
            </a:prstGeom>
            <a:noFill/>
            <a:ln w="12700" cap="rnd">
              <a:solidFill>
                <a:schemeClr val="bg1"/>
              </a:solidFill>
              <a:prstDash val="solid"/>
              <a:miter lim="800000"/>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48" name="Line 364">
              <a:extLst>
                <a:ext uri="{FF2B5EF4-FFF2-40B4-BE49-F238E27FC236}">
                  <a16:creationId xmlns:a16="http://schemas.microsoft.com/office/drawing/2014/main" id="{C3EF9708-AA52-4C86-87C1-125BC093A515}"/>
                </a:ext>
              </a:extLst>
            </p:cNvPr>
            <p:cNvSpPr>
              <a:spLocks noChangeShapeType="1"/>
            </p:cNvSpPr>
            <p:nvPr/>
          </p:nvSpPr>
          <p:spPr bwMode="auto">
            <a:xfrm flipV="1">
              <a:off x="3912396" y="2477448"/>
              <a:ext cx="76339" cy="18378"/>
            </a:xfrm>
            <a:prstGeom prst="line">
              <a:avLst/>
            </a:prstGeom>
            <a:noFill/>
            <a:ln w="12700" cap="rnd">
              <a:solidFill>
                <a:schemeClr val="bg1"/>
              </a:solidFill>
              <a:prstDash val="solid"/>
              <a:miter lim="800000"/>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49" name="Line 365">
              <a:extLst>
                <a:ext uri="{FF2B5EF4-FFF2-40B4-BE49-F238E27FC236}">
                  <a16:creationId xmlns:a16="http://schemas.microsoft.com/office/drawing/2014/main" id="{32EB1077-04E2-4813-84D9-AB80FB654CA0}"/>
                </a:ext>
              </a:extLst>
            </p:cNvPr>
            <p:cNvSpPr>
              <a:spLocks noChangeShapeType="1"/>
            </p:cNvSpPr>
            <p:nvPr/>
          </p:nvSpPr>
          <p:spPr bwMode="auto">
            <a:xfrm flipV="1">
              <a:off x="3932187" y="2509964"/>
              <a:ext cx="57962" cy="12724"/>
            </a:xfrm>
            <a:prstGeom prst="line">
              <a:avLst/>
            </a:prstGeom>
            <a:noFill/>
            <a:ln w="12700" cap="rnd">
              <a:solidFill>
                <a:schemeClr val="bg1"/>
              </a:solidFill>
              <a:prstDash val="solid"/>
              <a:miter lim="800000"/>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50" name="Freeform 366">
              <a:extLst>
                <a:ext uri="{FF2B5EF4-FFF2-40B4-BE49-F238E27FC236}">
                  <a16:creationId xmlns:a16="http://schemas.microsoft.com/office/drawing/2014/main" id="{3699B16A-4D7A-44F7-AB15-6465F1D098B2}"/>
                </a:ext>
              </a:extLst>
            </p:cNvPr>
            <p:cNvSpPr>
              <a:spLocks/>
            </p:cNvSpPr>
            <p:nvPr/>
          </p:nvSpPr>
          <p:spPr bwMode="auto">
            <a:xfrm>
              <a:off x="3875640" y="2416660"/>
              <a:ext cx="52307" cy="132887"/>
            </a:xfrm>
            <a:custGeom>
              <a:avLst/>
              <a:gdLst/>
              <a:ahLst/>
              <a:cxnLst>
                <a:cxn ang="0">
                  <a:pos x="26" y="0"/>
                </a:cxn>
                <a:cxn ang="0">
                  <a:pos x="3" y="31"/>
                </a:cxn>
                <a:cxn ang="0">
                  <a:pos x="18" y="66"/>
                </a:cxn>
              </a:cxnLst>
              <a:rect l="0" t="0" r="r" b="b"/>
              <a:pathLst>
                <a:path w="26" h="66">
                  <a:moveTo>
                    <a:pt x="26" y="0"/>
                  </a:moveTo>
                  <a:cubicBezTo>
                    <a:pt x="26" y="0"/>
                    <a:pt x="6" y="14"/>
                    <a:pt x="3" y="31"/>
                  </a:cubicBezTo>
                  <a:cubicBezTo>
                    <a:pt x="0" y="48"/>
                    <a:pt x="18" y="66"/>
                    <a:pt x="18" y="66"/>
                  </a:cubicBezTo>
                </a:path>
              </a:pathLst>
            </a:custGeom>
            <a:noFill/>
            <a:ln w="12700" cap="rnd">
              <a:solidFill>
                <a:schemeClr val="bg1"/>
              </a:solidFill>
              <a:prstDash val="solid"/>
              <a:miter lim="800000"/>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51" name="Freeform 367">
              <a:extLst>
                <a:ext uri="{FF2B5EF4-FFF2-40B4-BE49-F238E27FC236}">
                  <a16:creationId xmlns:a16="http://schemas.microsoft.com/office/drawing/2014/main" id="{5A1EDF89-AD30-4B6A-812B-A05E72D0F5F2}"/>
                </a:ext>
              </a:extLst>
            </p:cNvPr>
            <p:cNvSpPr>
              <a:spLocks/>
            </p:cNvSpPr>
            <p:nvPr/>
          </p:nvSpPr>
          <p:spPr bwMode="auto">
            <a:xfrm>
              <a:off x="3970357" y="2244190"/>
              <a:ext cx="52307" cy="132887"/>
            </a:xfrm>
            <a:custGeom>
              <a:avLst/>
              <a:gdLst/>
              <a:ahLst/>
              <a:cxnLst>
                <a:cxn ang="0">
                  <a:pos x="8" y="0"/>
                </a:cxn>
                <a:cxn ang="0">
                  <a:pos x="23" y="34"/>
                </a:cxn>
                <a:cxn ang="0">
                  <a:pos x="0" y="66"/>
                </a:cxn>
              </a:cxnLst>
              <a:rect l="0" t="0" r="r" b="b"/>
              <a:pathLst>
                <a:path w="26" h="66">
                  <a:moveTo>
                    <a:pt x="8" y="0"/>
                  </a:moveTo>
                  <a:cubicBezTo>
                    <a:pt x="8" y="0"/>
                    <a:pt x="26" y="13"/>
                    <a:pt x="23" y="34"/>
                  </a:cubicBezTo>
                  <a:cubicBezTo>
                    <a:pt x="20" y="56"/>
                    <a:pt x="0" y="66"/>
                    <a:pt x="0" y="66"/>
                  </a:cubicBezTo>
                </a:path>
              </a:pathLst>
            </a:custGeom>
            <a:noFill/>
            <a:ln w="12700" cap="rnd">
              <a:solidFill>
                <a:schemeClr val="bg1"/>
              </a:solidFill>
              <a:prstDash val="solid"/>
              <a:miter lim="800000"/>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61" name="Rounded Rectangle 19">
              <a:extLst>
                <a:ext uri="{FF2B5EF4-FFF2-40B4-BE49-F238E27FC236}">
                  <a16:creationId xmlns:a16="http://schemas.microsoft.com/office/drawing/2014/main" id="{A1B932F7-7CD9-4716-8ECD-3DD3D1E2CE4B}"/>
                </a:ext>
              </a:extLst>
            </p:cNvPr>
            <p:cNvSpPr/>
            <p:nvPr/>
          </p:nvSpPr>
          <p:spPr>
            <a:xfrm rot="5400000">
              <a:off x="3778642" y="991097"/>
              <a:ext cx="296060" cy="1476000"/>
            </a:xfrm>
            <a:prstGeom prst="roundRect">
              <a:avLst/>
            </a:prstGeom>
            <a:solidFill>
              <a:schemeClr val="accent2">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r>
                <a:rPr lang="en-US" sz="1600" dirty="0">
                  <a:solidFill>
                    <a:prstClr val="black">
                      <a:lumMod val="75000"/>
                      <a:lumOff val="25000"/>
                    </a:prstClr>
                  </a:solidFill>
                  <a:latin typeface="Arial" panose="020B0604020202020204" pitchFamily="34" charset="0"/>
                  <a:cs typeface="Arial" panose="020B0604020202020204" pitchFamily="34" charset="0"/>
                </a:rPr>
                <a:t>Complexity</a:t>
              </a:r>
            </a:p>
          </p:txBody>
        </p:sp>
        <p:sp>
          <p:nvSpPr>
            <p:cNvPr id="5" name="Pentagon 30">
              <a:extLst>
                <a:ext uri="{FF2B5EF4-FFF2-40B4-BE49-F238E27FC236}">
                  <a16:creationId xmlns:a16="http://schemas.microsoft.com/office/drawing/2014/main" id="{9192A655-2F29-482D-A8E1-E6B54F14E207}"/>
                </a:ext>
              </a:extLst>
            </p:cNvPr>
            <p:cNvSpPr/>
            <p:nvPr/>
          </p:nvSpPr>
          <p:spPr>
            <a:xfrm rot="5400000">
              <a:off x="7806198" y="1553607"/>
              <a:ext cx="1099004" cy="1474331"/>
            </a:xfrm>
            <a:prstGeom prst="homePlate">
              <a:avLst>
                <a:gd name="adj" fmla="val 0"/>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endParaRPr lang="en-US" sz="2400">
                <a:solidFill>
                  <a:prstClr val="white"/>
                </a:solidFill>
                <a:latin typeface="Arial" panose="020B0604020202020204" pitchFamily="34" charset="0"/>
                <a:cs typeface="Arial" panose="020B0604020202020204" pitchFamily="34" charset="0"/>
              </a:endParaRPr>
            </a:p>
          </p:txBody>
        </p:sp>
        <p:sp>
          <p:nvSpPr>
            <p:cNvPr id="58" name="Rounded Rectangle 31">
              <a:extLst>
                <a:ext uri="{FF2B5EF4-FFF2-40B4-BE49-F238E27FC236}">
                  <a16:creationId xmlns:a16="http://schemas.microsoft.com/office/drawing/2014/main" id="{FD373379-EC43-4933-9B47-7A865D5CB0C2}"/>
                </a:ext>
              </a:extLst>
            </p:cNvPr>
            <p:cNvSpPr/>
            <p:nvPr/>
          </p:nvSpPr>
          <p:spPr>
            <a:xfrm rot="5400000">
              <a:off x="8206000" y="989811"/>
              <a:ext cx="296060" cy="1474330"/>
            </a:xfrm>
            <a:prstGeom prst="roundRect">
              <a:avLst/>
            </a:prstGeom>
            <a:solidFill>
              <a:schemeClr val="accent5">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r>
                <a:rPr lang="en-US" sz="1600" dirty="0">
                  <a:solidFill>
                    <a:prstClr val="white">
                      <a:lumMod val="85000"/>
                    </a:prstClr>
                  </a:solidFill>
                  <a:latin typeface="Arial" panose="020B0604020202020204" pitchFamily="34" charset="0"/>
                  <a:cs typeface="Arial" panose="020B0604020202020204" pitchFamily="34" charset="0"/>
                </a:rPr>
                <a:t>Implication</a:t>
              </a:r>
            </a:p>
          </p:txBody>
        </p:sp>
        <p:sp>
          <p:nvSpPr>
            <p:cNvPr id="78" name="Freeform 9">
              <a:extLst>
                <a:ext uri="{FF2B5EF4-FFF2-40B4-BE49-F238E27FC236}">
                  <a16:creationId xmlns:a16="http://schemas.microsoft.com/office/drawing/2014/main" id="{89316168-0B3A-4275-A7F4-69B308F86A61}"/>
                </a:ext>
              </a:extLst>
            </p:cNvPr>
            <p:cNvSpPr>
              <a:spLocks/>
            </p:cNvSpPr>
            <p:nvPr/>
          </p:nvSpPr>
          <p:spPr bwMode="auto">
            <a:xfrm rot="5400000">
              <a:off x="7937791" y="1891133"/>
              <a:ext cx="873706" cy="869052"/>
            </a:xfrm>
            <a:custGeom>
              <a:avLst/>
              <a:gdLst>
                <a:gd name="T0" fmla="*/ 357 w 714"/>
                <a:gd name="T1" fmla="*/ 711 h 711"/>
                <a:gd name="T2" fmla="*/ 714 w 714"/>
                <a:gd name="T3" fmla="*/ 356 h 711"/>
                <a:gd name="T4" fmla="*/ 357 w 714"/>
                <a:gd name="T5" fmla="*/ 0 h 711"/>
                <a:gd name="T6" fmla="*/ 0 w 714"/>
                <a:gd name="T7" fmla="*/ 356 h 711"/>
                <a:gd name="T8" fmla="*/ 357 w 714"/>
                <a:gd name="T9" fmla="*/ 711 h 711"/>
              </a:gdLst>
              <a:ahLst/>
              <a:cxnLst>
                <a:cxn ang="0">
                  <a:pos x="T0" y="T1"/>
                </a:cxn>
                <a:cxn ang="0">
                  <a:pos x="T2" y="T3"/>
                </a:cxn>
                <a:cxn ang="0">
                  <a:pos x="T4" y="T5"/>
                </a:cxn>
                <a:cxn ang="0">
                  <a:pos x="T6" y="T7"/>
                </a:cxn>
                <a:cxn ang="0">
                  <a:pos x="T8" y="T9"/>
                </a:cxn>
              </a:cxnLst>
              <a:rect l="0" t="0" r="r" b="b"/>
              <a:pathLst>
                <a:path w="714" h="711">
                  <a:moveTo>
                    <a:pt x="357" y="711"/>
                  </a:moveTo>
                  <a:lnTo>
                    <a:pt x="714" y="356"/>
                  </a:lnTo>
                  <a:lnTo>
                    <a:pt x="357" y="0"/>
                  </a:lnTo>
                  <a:lnTo>
                    <a:pt x="0" y="356"/>
                  </a:lnTo>
                  <a:lnTo>
                    <a:pt x="357" y="711"/>
                  </a:lnTo>
                  <a:close/>
                </a:path>
              </a:pathLst>
            </a:custGeom>
            <a:solidFill>
              <a:schemeClr val="bg1">
                <a:lumMod val="95000"/>
              </a:schemeClr>
            </a:solidFill>
            <a:ln>
              <a:noFill/>
            </a:ln>
            <a:effectLst>
              <a:innerShdw blurRad="63500" dist="50800">
                <a:prstClr val="black">
                  <a:alpha val="20000"/>
                </a:prstClr>
              </a:innerShdw>
            </a:effec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79" name="Freeform 10">
              <a:extLst>
                <a:ext uri="{FF2B5EF4-FFF2-40B4-BE49-F238E27FC236}">
                  <a16:creationId xmlns:a16="http://schemas.microsoft.com/office/drawing/2014/main" id="{69AE0354-0C36-425D-854D-7CDDB0D96BD1}"/>
                </a:ext>
              </a:extLst>
            </p:cNvPr>
            <p:cNvSpPr>
              <a:spLocks/>
            </p:cNvSpPr>
            <p:nvPr/>
          </p:nvSpPr>
          <p:spPr bwMode="auto">
            <a:xfrm>
              <a:off x="8080070" y="2031365"/>
              <a:ext cx="589146" cy="588589"/>
            </a:xfrm>
            <a:custGeom>
              <a:avLst/>
              <a:gdLst>
                <a:gd name="T0" fmla="*/ 241 w 482"/>
                <a:gd name="T1" fmla="*/ 481 h 481"/>
                <a:gd name="T2" fmla="*/ 482 w 482"/>
                <a:gd name="T3" fmla="*/ 241 h 481"/>
                <a:gd name="T4" fmla="*/ 241 w 482"/>
                <a:gd name="T5" fmla="*/ 0 h 481"/>
                <a:gd name="T6" fmla="*/ 0 w 482"/>
                <a:gd name="T7" fmla="*/ 241 h 481"/>
                <a:gd name="T8" fmla="*/ 241 w 482"/>
                <a:gd name="T9" fmla="*/ 481 h 481"/>
              </a:gdLst>
              <a:ahLst/>
              <a:cxnLst>
                <a:cxn ang="0">
                  <a:pos x="T0" y="T1"/>
                </a:cxn>
                <a:cxn ang="0">
                  <a:pos x="T2" y="T3"/>
                </a:cxn>
                <a:cxn ang="0">
                  <a:pos x="T4" y="T5"/>
                </a:cxn>
                <a:cxn ang="0">
                  <a:pos x="T6" y="T7"/>
                </a:cxn>
                <a:cxn ang="0">
                  <a:pos x="T8" y="T9"/>
                </a:cxn>
              </a:cxnLst>
              <a:rect l="0" t="0" r="r" b="b"/>
              <a:pathLst>
                <a:path w="482" h="481">
                  <a:moveTo>
                    <a:pt x="241" y="481"/>
                  </a:moveTo>
                  <a:lnTo>
                    <a:pt x="482" y="241"/>
                  </a:lnTo>
                  <a:lnTo>
                    <a:pt x="241" y="0"/>
                  </a:lnTo>
                  <a:lnTo>
                    <a:pt x="0" y="241"/>
                  </a:lnTo>
                  <a:lnTo>
                    <a:pt x="241" y="481"/>
                  </a:lnTo>
                  <a:close/>
                </a:path>
              </a:pathLst>
            </a:custGeom>
            <a:solidFill>
              <a:srgbClr val="41A5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70"/>
              <a:endParaRPr lang="en-US" sz="2400" dirty="0">
                <a:solidFill>
                  <a:prstClr val="black"/>
                </a:solidFill>
                <a:latin typeface="Calibri"/>
              </a:endParaRPr>
            </a:p>
          </p:txBody>
        </p:sp>
        <p:sp>
          <p:nvSpPr>
            <p:cNvPr id="75" name="Freeform 375">
              <a:extLst>
                <a:ext uri="{FF2B5EF4-FFF2-40B4-BE49-F238E27FC236}">
                  <a16:creationId xmlns:a16="http://schemas.microsoft.com/office/drawing/2014/main" id="{BBCAD3FD-4641-4218-A0C8-99C0D337784F}"/>
                </a:ext>
              </a:extLst>
            </p:cNvPr>
            <p:cNvSpPr>
              <a:spLocks/>
            </p:cNvSpPr>
            <p:nvPr/>
          </p:nvSpPr>
          <p:spPr bwMode="auto">
            <a:xfrm>
              <a:off x="8203743" y="2278116"/>
              <a:ext cx="134149" cy="80581"/>
            </a:xfrm>
            <a:custGeom>
              <a:avLst/>
              <a:gdLst/>
              <a:ahLst/>
              <a:cxnLst>
                <a:cxn ang="0">
                  <a:pos x="67" y="34"/>
                </a:cxn>
                <a:cxn ang="0">
                  <a:pos x="53" y="40"/>
                </a:cxn>
                <a:cxn ang="0">
                  <a:pos x="21" y="40"/>
                </a:cxn>
                <a:cxn ang="0">
                  <a:pos x="6" y="34"/>
                </a:cxn>
                <a:cxn ang="0">
                  <a:pos x="0" y="20"/>
                </a:cxn>
                <a:cxn ang="0">
                  <a:pos x="0" y="20"/>
                </a:cxn>
                <a:cxn ang="0">
                  <a:pos x="0" y="20"/>
                </a:cxn>
                <a:cxn ang="0">
                  <a:pos x="6" y="6"/>
                </a:cxn>
                <a:cxn ang="0">
                  <a:pos x="21" y="0"/>
                </a:cxn>
                <a:cxn ang="0">
                  <a:pos x="53" y="0"/>
                </a:cxn>
                <a:cxn ang="0">
                  <a:pos x="67" y="6"/>
                </a:cxn>
              </a:cxnLst>
              <a:rect l="0" t="0" r="r" b="b"/>
              <a:pathLst>
                <a:path w="67" h="40">
                  <a:moveTo>
                    <a:pt x="67" y="34"/>
                  </a:moveTo>
                  <a:cubicBezTo>
                    <a:pt x="63" y="38"/>
                    <a:pt x="58" y="40"/>
                    <a:pt x="53" y="40"/>
                  </a:cubicBezTo>
                  <a:cubicBezTo>
                    <a:pt x="21" y="40"/>
                    <a:pt x="21" y="40"/>
                    <a:pt x="21" y="40"/>
                  </a:cubicBezTo>
                  <a:cubicBezTo>
                    <a:pt x="15" y="40"/>
                    <a:pt x="10" y="38"/>
                    <a:pt x="6" y="34"/>
                  </a:cubicBezTo>
                  <a:cubicBezTo>
                    <a:pt x="3" y="31"/>
                    <a:pt x="0" y="26"/>
                    <a:pt x="0" y="20"/>
                  </a:cubicBezTo>
                  <a:cubicBezTo>
                    <a:pt x="0" y="20"/>
                    <a:pt x="0" y="20"/>
                    <a:pt x="0" y="20"/>
                  </a:cubicBezTo>
                  <a:cubicBezTo>
                    <a:pt x="0" y="20"/>
                    <a:pt x="0" y="20"/>
                    <a:pt x="0" y="20"/>
                  </a:cubicBezTo>
                  <a:cubicBezTo>
                    <a:pt x="0" y="14"/>
                    <a:pt x="3" y="9"/>
                    <a:pt x="6" y="6"/>
                  </a:cubicBezTo>
                  <a:cubicBezTo>
                    <a:pt x="10" y="2"/>
                    <a:pt x="15" y="0"/>
                    <a:pt x="21" y="0"/>
                  </a:cubicBezTo>
                  <a:cubicBezTo>
                    <a:pt x="53" y="0"/>
                    <a:pt x="53" y="0"/>
                    <a:pt x="53" y="0"/>
                  </a:cubicBezTo>
                  <a:cubicBezTo>
                    <a:pt x="58" y="0"/>
                    <a:pt x="63" y="2"/>
                    <a:pt x="67" y="6"/>
                  </a:cubicBez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76" name="Freeform 376">
              <a:extLst>
                <a:ext uri="{FF2B5EF4-FFF2-40B4-BE49-F238E27FC236}">
                  <a16:creationId xmlns:a16="http://schemas.microsoft.com/office/drawing/2014/main" id="{42B6FE23-FD47-4EB2-9D50-8B8EB94C70C4}"/>
                </a:ext>
              </a:extLst>
            </p:cNvPr>
            <p:cNvSpPr>
              <a:spLocks/>
            </p:cNvSpPr>
            <p:nvPr/>
          </p:nvSpPr>
          <p:spPr bwMode="auto">
            <a:xfrm>
              <a:off x="8411320" y="2278116"/>
              <a:ext cx="132736" cy="80581"/>
            </a:xfrm>
            <a:custGeom>
              <a:avLst/>
              <a:gdLst/>
              <a:ahLst/>
              <a:cxnLst>
                <a:cxn ang="0">
                  <a:pos x="0" y="6"/>
                </a:cxn>
                <a:cxn ang="0">
                  <a:pos x="14" y="0"/>
                </a:cxn>
                <a:cxn ang="0">
                  <a:pos x="46" y="0"/>
                </a:cxn>
                <a:cxn ang="0">
                  <a:pos x="61" y="6"/>
                </a:cxn>
                <a:cxn ang="0">
                  <a:pos x="66" y="20"/>
                </a:cxn>
                <a:cxn ang="0">
                  <a:pos x="66" y="20"/>
                </a:cxn>
                <a:cxn ang="0">
                  <a:pos x="66" y="20"/>
                </a:cxn>
                <a:cxn ang="0">
                  <a:pos x="61" y="34"/>
                </a:cxn>
                <a:cxn ang="0">
                  <a:pos x="46" y="40"/>
                </a:cxn>
                <a:cxn ang="0">
                  <a:pos x="14" y="40"/>
                </a:cxn>
                <a:cxn ang="0">
                  <a:pos x="0" y="34"/>
                </a:cxn>
              </a:cxnLst>
              <a:rect l="0" t="0" r="r" b="b"/>
              <a:pathLst>
                <a:path w="66" h="40">
                  <a:moveTo>
                    <a:pt x="0" y="6"/>
                  </a:moveTo>
                  <a:cubicBezTo>
                    <a:pt x="3" y="2"/>
                    <a:pt x="8" y="0"/>
                    <a:pt x="14" y="0"/>
                  </a:cubicBezTo>
                  <a:cubicBezTo>
                    <a:pt x="46" y="0"/>
                    <a:pt x="46" y="0"/>
                    <a:pt x="46" y="0"/>
                  </a:cubicBezTo>
                  <a:cubicBezTo>
                    <a:pt x="52" y="0"/>
                    <a:pt x="57" y="2"/>
                    <a:pt x="61" y="6"/>
                  </a:cubicBezTo>
                  <a:cubicBezTo>
                    <a:pt x="64" y="9"/>
                    <a:pt x="66" y="14"/>
                    <a:pt x="66" y="20"/>
                  </a:cubicBezTo>
                  <a:cubicBezTo>
                    <a:pt x="66" y="20"/>
                    <a:pt x="66" y="20"/>
                    <a:pt x="66" y="20"/>
                  </a:cubicBezTo>
                  <a:cubicBezTo>
                    <a:pt x="66" y="20"/>
                    <a:pt x="66" y="20"/>
                    <a:pt x="66" y="20"/>
                  </a:cubicBezTo>
                  <a:cubicBezTo>
                    <a:pt x="66" y="26"/>
                    <a:pt x="64" y="31"/>
                    <a:pt x="61" y="34"/>
                  </a:cubicBezTo>
                  <a:cubicBezTo>
                    <a:pt x="57" y="38"/>
                    <a:pt x="52" y="40"/>
                    <a:pt x="46" y="40"/>
                  </a:cubicBezTo>
                  <a:cubicBezTo>
                    <a:pt x="14" y="40"/>
                    <a:pt x="14" y="40"/>
                    <a:pt x="14" y="40"/>
                  </a:cubicBezTo>
                  <a:cubicBezTo>
                    <a:pt x="8" y="40"/>
                    <a:pt x="3" y="38"/>
                    <a:pt x="0" y="34"/>
                  </a:cubicBez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77" name="Line 377">
              <a:extLst>
                <a:ext uri="{FF2B5EF4-FFF2-40B4-BE49-F238E27FC236}">
                  <a16:creationId xmlns:a16="http://schemas.microsoft.com/office/drawing/2014/main" id="{5EFDC154-AC4B-49DB-B711-EF41A0A9D1FE}"/>
                </a:ext>
              </a:extLst>
            </p:cNvPr>
            <p:cNvSpPr>
              <a:spLocks noChangeShapeType="1"/>
            </p:cNvSpPr>
            <p:nvPr/>
          </p:nvSpPr>
          <p:spPr bwMode="auto">
            <a:xfrm>
              <a:off x="8315299" y="2319114"/>
              <a:ext cx="105907" cy="1414"/>
            </a:xfrm>
            <a:prstGeom prst="line">
              <a:avLst/>
            </a:pr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6" name="Pentagon 26">
              <a:extLst>
                <a:ext uri="{FF2B5EF4-FFF2-40B4-BE49-F238E27FC236}">
                  <a16:creationId xmlns:a16="http://schemas.microsoft.com/office/drawing/2014/main" id="{79180E4E-FC2E-4765-9155-2C6DE7FFF40F}"/>
                </a:ext>
              </a:extLst>
            </p:cNvPr>
            <p:cNvSpPr/>
            <p:nvPr/>
          </p:nvSpPr>
          <p:spPr>
            <a:xfrm rot="5400000">
              <a:off x="9286426" y="1555993"/>
              <a:ext cx="1099004" cy="1469556"/>
            </a:xfrm>
            <a:prstGeom prst="homePlate">
              <a:avLst>
                <a:gd name="adj" fmla="val 0"/>
              </a:avLst>
            </a:prstGeom>
            <a:solidFill>
              <a:schemeClr val="accent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endParaRPr lang="en-US" sz="2400" dirty="0">
                <a:solidFill>
                  <a:prstClr val="white"/>
                </a:solidFill>
                <a:latin typeface="Arial" panose="020B0604020202020204" pitchFamily="34" charset="0"/>
                <a:cs typeface="Arial" panose="020B0604020202020204" pitchFamily="34" charset="0"/>
              </a:endParaRPr>
            </a:p>
          </p:txBody>
        </p:sp>
        <p:sp>
          <p:nvSpPr>
            <p:cNvPr id="59" name="Rounded Rectangle 27">
              <a:extLst>
                <a:ext uri="{FF2B5EF4-FFF2-40B4-BE49-F238E27FC236}">
                  <a16:creationId xmlns:a16="http://schemas.microsoft.com/office/drawing/2014/main" id="{C32459BB-7A99-46E3-A5BC-44309AF79D37}"/>
                </a:ext>
              </a:extLst>
            </p:cNvPr>
            <p:cNvSpPr/>
            <p:nvPr/>
          </p:nvSpPr>
          <p:spPr>
            <a:xfrm rot="5400000">
              <a:off x="9681454" y="992198"/>
              <a:ext cx="296060" cy="1469556"/>
            </a:xfrm>
            <a:prstGeom prst="roundRect">
              <a:avLst/>
            </a:prstGeom>
            <a:solidFill>
              <a:schemeClr val="accent6">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r>
                <a:rPr lang="en-US" sz="1600" dirty="0">
                  <a:solidFill>
                    <a:prstClr val="white">
                      <a:lumMod val="85000"/>
                    </a:prstClr>
                  </a:solidFill>
                  <a:latin typeface="Arial" panose="020B0604020202020204" pitchFamily="34" charset="0"/>
                  <a:cs typeface="Arial" panose="020B0604020202020204" pitchFamily="34" charset="0"/>
                </a:rPr>
                <a:t>Exception</a:t>
              </a:r>
            </a:p>
          </p:txBody>
        </p:sp>
        <p:sp>
          <p:nvSpPr>
            <p:cNvPr id="72" name="Freeform 9">
              <a:extLst>
                <a:ext uri="{FF2B5EF4-FFF2-40B4-BE49-F238E27FC236}">
                  <a16:creationId xmlns:a16="http://schemas.microsoft.com/office/drawing/2014/main" id="{DC63CA42-7A4E-44D1-B35A-F9C040BF9A21}"/>
                </a:ext>
              </a:extLst>
            </p:cNvPr>
            <p:cNvSpPr>
              <a:spLocks/>
            </p:cNvSpPr>
            <p:nvPr/>
          </p:nvSpPr>
          <p:spPr bwMode="auto">
            <a:xfrm rot="5400000">
              <a:off x="9411410" y="1855705"/>
              <a:ext cx="873706" cy="866238"/>
            </a:xfrm>
            <a:custGeom>
              <a:avLst/>
              <a:gdLst>
                <a:gd name="T0" fmla="*/ 357 w 714"/>
                <a:gd name="T1" fmla="*/ 711 h 711"/>
                <a:gd name="T2" fmla="*/ 714 w 714"/>
                <a:gd name="T3" fmla="*/ 356 h 711"/>
                <a:gd name="T4" fmla="*/ 357 w 714"/>
                <a:gd name="T5" fmla="*/ 0 h 711"/>
                <a:gd name="T6" fmla="*/ 0 w 714"/>
                <a:gd name="T7" fmla="*/ 356 h 711"/>
                <a:gd name="T8" fmla="*/ 357 w 714"/>
                <a:gd name="T9" fmla="*/ 711 h 711"/>
              </a:gdLst>
              <a:ahLst/>
              <a:cxnLst>
                <a:cxn ang="0">
                  <a:pos x="T0" y="T1"/>
                </a:cxn>
                <a:cxn ang="0">
                  <a:pos x="T2" y="T3"/>
                </a:cxn>
                <a:cxn ang="0">
                  <a:pos x="T4" y="T5"/>
                </a:cxn>
                <a:cxn ang="0">
                  <a:pos x="T6" y="T7"/>
                </a:cxn>
                <a:cxn ang="0">
                  <a:pos x="T8" y="T9"/>
                </a:cxn>
              </a:cxnLst>
              <a:rect l="0" t="0" r="r" b="b"/>
              <a:pathLst>
                <a:path w="714" h="711">
                  <a:moveTo>
                    <a:pt x="357" y="711"/>
                  </a:moveTo>
                  <a:lnTo>
                    <a:pt x="714" y="356"/>
                  </a:lnTo>
                  <a:lnTo>
                    <a:pt x="357" y="0"/>
                  </a:lnTo>
                  <a:lnTo>
                    <a:pt x="0" y="356"/>
                  </a:lnTo>
                  <a:lnTo>
                    <a:pt x="357" y="711"/>
                  </a:lnTo>
                  <a:close/>
                </a:path>
              </a:pathLst>
            </a:custGeom>
            <a:solidFill>
              <a:schemeClr val="bg1">
                <a:lumMod val="95000"/>
              </a:schemeClr>
            </a:solidFill>
            <a:ln>
              <a:noFill/>
            </a:ln>
            <a:effectLst>
              <a:innerShdw blurRad="63500" dist="50800">
                <a:prstClr val="black">
                  <a:alpha val="20000"/>
                </a:prstClr>
              </a:innerShdw>
            </a:effec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73" name="Freeform 10">
              <a:extLst>
                <a:ext uri="{FF2B5EF4-FFF2-40B4-BE49-F238E27FC236}">
                  <a16:creationId xmlns:a16="http://schemas.microsoft.com/office/drawing/2014/main" id="{11E8A818-E610-45CC-9DAF-A25A0A103644}"/>
                </a:ext>
              </a:extLst>
            </p:cNvPr>
            <p:cNvSpPr>
              <a:spLocks/>
            </p:cNvSpPr>
            <p:nvPr/>
          </p:nvSpPr>
          <p:spPr bwMode="auto">
            <a:xfrm>
              <a:off x="9554644" y="1994529"/>
              <a:ext cx="587238" cy="588589"/>
            </a:xfrm>
            <a:custGeom>
              <a:avLst/>
              <a:gdLst>
                <a:gd name="T0" fmla="*/ 241 w 482"/>
                <a:gd name="T1" fmla="*/ 481 h 481"/>
                <a:gd name="T2" fmla="*/ 482 w 482"/>
                <a:gd name="T3" fmla="*/ 241 h 481"/>
                <a:gd name="T4" fmla="*/ 241 w 482"/>
                <a:gd name="T5" fmla="*/ 0 h 481"/>
                <a:gd name="T6" fmla="*/ 0 w 482"/>
                <a:gd name="T7" fmla="*/ 241 h 481"/>
                <a:gd name="T8" fmla="*/ 241 w 482"/>
                <a:gd name="T9" fmla="*/ 481 h 481"/>
              </a:gdLst>
              <a:ahLst/>
              <a:cxnLst>
                <a:cxn ang="0">
                  <a:pos x="T0" y="T1"/>
                </a:cxn>
                <a:cxn ang="0">
                  <a:pos x="T2" y="T3"/>
                </a:cxn>
                <a:cxn ang="0">
                  <a:pos x="T4" y="T5"/>
                </a:cxn>
                <a:cxn ang="0">
                  <a:pos x="T6" y="T7"/>
                </a:cxn>
                <a:cxn ang="0">
                  <a:pos x="T8" y="T9"/>
                </a:cxn>
              </a:cxnLst>
              <a:rect l="0" t="0" r="r" b="b"/>
              <a:pathLst>
                <a:path w="482" h="481">
                  <a:moveTo>
                    <a:pt x="241" y="481"/>
                  </a:moveTo>
                  <a:lnTo>
                    <a:pt x="482" y="241"/>
                  </a:lnTo>
                  <a:lnTo>
                    <a:pt x="241" y="0"/>
                  </a:lnTo>
                  <a:lnTo>
                    <a:pt x="0" y="241"/>
                  </a:lnTo>
                  <a:lnTo>
                    <a:pt x="241" y="481"/>
                  </a:lnTo>
                  <a:close/>
                </a:path>
              </a:pathLst>
            </a:custGeom>
            <a:solidFill>
              <a:srgbClr val="41A5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71" name="Freeform 479">
              <a:extLst>
                <a:ext uri="{FF2B5EF4-FFF2-40B4-BE49-F238E27FC236}">
                  <a16:creationId xmlns:a16="http://schemas.microsoft.com/office/drawing/2014/main" id="{2D36C94F-61E2-4A32-85F5-9CB120987BDC}"/>
                </a:ext>
              </a:extLst>
            </p:cNvPr>
            <p:cNvSpPr>
              <a:spLocks/>
            </p:cNvSpPr>
            <p:nvPr/>
          </p:nvSpPr>
          <p:spPr bwMode="auto">
            <a:xfrm>
              <a:off x="9765177" y="2146058"/>
              <a:ext cx="193613" cy="284665"/>
            </a:xfrm>
            <a:custGeom>
              <a:avLst/>
              <a:gdLst/>
              <a:ahLst/>
              <a:cxnLst>
                <a:cxn ang="0">
                  <a:pos x="37" y="330"/>
                </a:cxn>
                <a:cxn ang="0">
                  <a:pos x="35" y="89"/>
                </a:cxn>
                <a:cxn ang="0">
                  <a:pos x="0" y="89"/>
                </a:cxn>
                <a:cxn ang="0">
                  <a:pos x="44" y="0"/>
                </a:cxn>
                <a:cxn ang="0">
                  <a:pos x="93" y="88"/>
                </a:cxn>
                <a:cxn ang="0">
                  <a:pos x="58" y="88"/>
                </a:cxn>
                <a:cxn ang="0">
                  <a:pos x="59" y="203"/>
                </a:cxn>
                <a:cxn ang="0">
                  <a:pos x="99" y="170"/>
                </a:cxn>
                <a:cxn ang="0">
                  <a:pos x="91" y="159"/>
                </a:cxn>
                <a:cxn ang="0">
                  <a:pos x="145" y="141"/>
                </a:cxn>
                <a:cxn ang="0">
                  <a:pos x="128" y="197"/>
                </a:cxn>
                <a:cxn ang="0">
                  <a:pos x="116" y="186"/>
                </a:cxn>
                <a:cxn ang="0">
                  <a:pos x="61" y="233"/>
                </a:cxn>
                <a:cxn ang="0">
                  <a:pos x="62" y="327"/>
                </a:cxn>
              </a:cxnLst>
              <a:rect l="0" t="0" r="r" b="b"/>
              <a:pathLst>
                <a:path w="145" h="330">
                  <a:moveTo>
                    <a:pt x="37" y="330"/>
                  </a:moveTo>
                  <a:lnTo>
                    <a:pt x="35" y="89"/>
                  </a:lnTo>
                  <a:lnTo>
                    <a:pt x="0" y="89"/>
                  </a:lnTo>
                  <a:lnTo>
                    <a:pt x="44" y="0"/>
                  </a:lnTo>
                  <a:lnTo>
                    <a:pt x="93" y="88"/>
                  </a:lnTo>
                  <a:lnTo>
                    <a:pt x="58" y="88"/>
                  </a:lnTo>
                  <a:lnTo>
                    <a:pt x="59" y="203"/>
                  </a:lnTo>
                  <a:lnTo>
                    <a:pt x="99" y="170"/>
                  </a:lnTo>
                  <a:lnTo>
                    <a:pt x="91" y="159"/>
                  </a:lnTo>
                  <a:lnTo>
                    <a:pt x="145" y="141"/>
                  </a:lnTo>
                  <a:lnTo>
                    <a:pt x="128" y="197"/>
                  </a:lnTo>
                  <a:lnTo>
                    <a:pt x="116" y="186"/>
                  </a:lnTo>
                  <a:lnTo>
                    <a:pt x="61" y="233"/>
                  </a:lnTo>
                  <a:lnTo>
                    <a:pt x="62" y="327"/>
                  </a:ln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7" name="Pentagon 22">
              <a:extLst>
                <a:ext uri="{FF2B5EF4-FFF2-40B4-BE49-F238E27FC236}">
                  <a16:creationId xmlns:a16="http://schemas.microsoft.com/office/drawing/2014/main" id="{4DFD18D3-5538-42A8-92FA-FD5FCCB89082}"/>
                </a:ext>
              </a:extLst>
            </p:cNvPr>
            <p:cNvSpPr/>
            <p:nvPr/>
          </p:nvSpPr>
          <p:spPr>
            <a:xfrm rot="5400000">
              <a:off x="10757157" y="1554069"/>
              <a:ext cx="1099004" cy="1473405"/>
            </a:xfrm>
            <a:prstGeom prst="homePlate">
              <a:avLst>
                <a:gd name="adj" fmla="val 0"/>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endParaRPr lang="en-US" sz="2400">
                <a:solidFill>
                  <a:prstClr val="white"/>
                </a:solidFill>
                <a:latin typeface="Arial" panose="020B0604020202020204" pitchFamily="34" charset="0"/>
                <a:cs typeface="Arial" panose="020B0604020202020204" pitchFamily="34" charset="0"/>
              </a:endParaRPr>
            </a:p>
          </p:txBody>
        </p:sp>
        <p:sp>
          <p:nvSpPr>
            <p:cNvPr id="60" name="Rounded Rectangle 23">
              <a:extLst>
                <a:ext uri="{FF2B5EF4-FFF2-40B4-BE49-F238E27FC236}">
                  <a16:creationId xmlns:a16="http://schemas.microsoft.com/office/drawing/2014/main" id="{2CE4396E-C828-465B-BA3D-0145B8AA896E}"/>
                </a:ext>
              </a:extLst>
            </p:cNvPr>
            <p:cNvSpPr/>
            <p:nvPr/>
          </p:nvSpPr>
          <p:spPr>
            <a:xfrm rot="5400000">
              <a:off x="11161222" y="990273"/>
              <a:ext cx="296061" cy="1473405"/>
            </a:xfrm>
            <a:prstGeom prst="roundRect">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1219170"/>
              <a:r>
                <a:rPr lang="en-US" sz="1600" dirty="0">
                  <a:solidFill>
                    <a:prstClr val="white">
                      <a:lumMod val="85000"/>
                    </a:prstClr>
                  </a:solidFill>
                  <a:latin typeface="Arial" panose="020B0604020202020204" pitchFamily="34" charset="0"/>
                  <a:cs typeface="Arial" panose="020B0604020202020204" pitchFamily="34" charset="0"/>
                </a:rPr>
                <a:t>Value</a:t>
              </a:r>
            </a:p>
          </p:txBody>
        </p:sp>
        <p:sp>
          <p:nvSpPr>
            <p:cNvPr id="68" name="Freeform 9">
              <a:extLst>
                <a:ext uri="{FF2B5EF4-FFF2-40B4-BE49-F238E27FC236}">
                  <a16:creationId xmlns:a16="http://schemas.microsoft.com/office/drawing/2014/main" id="{00CE1C21-652E-422D-A877-17718939DBBF}"/>
                </a:ext>
              </a:extLst>
            </p:cNvPr>
            <p:cNvSpPr>
              <a:spLocks/>
            </p:cNvSpPr>
            <p:nvPr/>
          </p:nvSpPr>
          <p:spPr bwMode="auto">
            <a:xfrm rot="5400000">
              <a:off x="10889462" y="1853673"/>
              <a:ext cx="873706" cy="868506"/>
            </a:xfrm>
            <a:custGeom>
              <a:avLst/>
              <a:gdLst>
                <a:gd name="T0" fmla="*/ 357 w 714"/>
                <a:gd name="T1" fmla="*/ 711 h 711"/>
                <a:gd name="T2" fmla="*/ 714 w 714"/>
                <a:gd name="T3" fmla="*/ 356 h 711"/>
                <a:gd name="T4" fmla="*/ 357 w 714"/>
                <a:gd name="T5" fmla="*/ 0 h 711"/>
                <a:gd name="T6" fmla="*/ 0 w 714"/>
                <a:gd name="T7" fmla="*/ 356 h 711"/>
                <a:gd name="T8" fmla="*/ 357 w 714"/>
                <a:gd name="T9" fmla="*/ 711 h 711"/>
              </a:gdLst>
              <a:ahLst/>
              <a:cxnLst>
                <a:cxn ang="0">
                  <a:pos x="T0" y="T1"/>
                </a:cxn>
                <a:cxn ang="0">
                  <a:pos x="T2" y="T3"/>
                </a:cxn>
                <a:cxn ang="0">
                  <a:pos x="T4" y="T5"/>
                </a:cxn>
                <a:cxn ang="0">
                  <a:pos x="T6" y="T7"/>
                </a:cxn>
                <a:cxn ang="0">
                  <a:pos x="T8" y="T9"/>
                </a:cxn>
              </a:cxnLst>
              <a:rect l="0" t="0" r="r" b="b"/>
              <a:pathLst>
                <a:path w="714" h="711">
                  <a:moveTo>
                    <a:pt x="357" y="711"/>
                  </a:moveTo>
                  <a:lnTo>
                    <a:pt x="714" y="356"/>
                  </a:lnTo>
                  <a:lnTo>
                    <a:pt x="357" y="0"/>
                  </a:lnTo>
                  <a:lnTo>
                    <a:pt x="0" y="356"/>
                  </a:lnTo>
                  <a:lnTo>
                    <a:pt x="357" y="711"/>
                  </a:lnTo>
                  <a:close/>
                </a:path>
              </a:pathLst>
            </a:custGeom>
            <a:solidFill>
              <a:schemeClr val="bg1">
                <a:lumMod val="95000"/>
              </a:schemeClr>
            </a:solidFill>
            <a:ln>
              <a:noFill/>
            </a:ln>
            <a:effectLst>
              <a:innerShdw blurRad="63500" dist="50800">
                <a:prstClr val="black">
                  <a:alpha val="20000"/>
                </a:prstClr>
              </a:innerShdw>
            </a:effec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69" name="Freeform 10">
              <a:extLst>
                <a:ext uri="{FF2B5EF4-FFF2-40B4-BE49-F238E27FC236}">
                  <a16:creationId xmlns:a16="http://schemas.microsoft.com/office/drawing/2014/main" id="{40E6E852-5A46-4345-992D-96A1EB38E6EE}"/>
                </a:ext>
              </a:extLst>
            </p:cNvPr>
            <p:cNvSpPr>
              <a:spLocks/>
            </p:cNvSpPr>
            <p:nvPr/>
          </p:nvSpPr>
          <p:spPr bwMode="auto">
            <a:xfrm>
              <a:off x="11031927" y="1993631"/>
              <a:ext cx="588775" cy="588589"/>
            </a:xfrm>
            <a:custGeom>
              <a:avLst/>
              <a:gdLst>
                <a:gd name="T0" fmla="*/ 241 w 482"/>
                <a:gd name="T1" fmla="*/ 481 h 481"/>
                <a:gd name="T2" fmla="*/ 482 w 482"/>
                <a:gd name="T3" fmla="*/ 241 h 481"/>
                <a:gd name="T4" fmla="*/ 241 w 482"/>
                <a:gd name="T5" fmla="*/ 0 h 481"/>
                <a:gd name="T6" fmla="*/ 0 w 482"/>
                <a:gd name="T7" fmla="*/ 241 h 481"/>
                <a:gd name="T8" fmla="*/ 241 w 482"/>
                <a:gd name="T9" fmla="*/ 481 h 481"/>
              </a:gdLst>
              <a:ahLst/>
              <a:cxnLst>
                <a:cxn ang="0">
                  <a:pos x="T0" y="T1"/>
                </a:cxn>
                <a:cxn ang="0">
                  <a:pos x="T2" y="T3"/>
                </a:cxn>
                <a:cxn ang="0">
                  <a:pos x="T4" y="T5"/>
                </a:cxn>
                <a:cxn ang="0">
                  <a:pos x="T6" y="T7"/>
                </a:cxn>
                <a:cxn ang="0">
                  <a:pos x="T8" y="T9"/>
                </a:cxn>
              </a:cxnLst>
              <a:rect l="0" t="0" r="r" b="b"/>
              <a:pathLst>
                <a:path w="482" h="481">
                  <a:moveTo>
                    <a:pt x="241" y="481"/>
                  </a:moveTo>
                  <a:lnTo>
                    <a:pt x="482" y="241"/>
                  </a:lnTo>
                  <a:lnTo>
                    <a:pt x="241" y="0"/>
                  </a:lnTo>
                  <a:lnTo>
                    <a:pt x="0" y="241"/>
                  </a:lnTo>
                  <a:lnTo>
                    <a:pt x="241" y="481"/>
                  </a:lnTo>
                  <a:close/>
                </a:path>
              </a:pathLst>
            </a:custGeom>
            <a:solidFill>
              <a:srgbClr val="41A5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defTabSz="1219170"/>
              <a:endParaRPr lang="en-US" sz="2400">
                <a:solidFill>
                  <a:prstClr val="black"/>
                </a:solidFill>
                <a:latin typeface="Calibri"/>
              </a:endParaRPr>
            </a:p>
          </p:txBody>
        </p:sp>
        <p:sp>
          <p:nvSpPr>
            <p:cNvPr id="66" name="Freeform 608">
              <a:extLst>
                <a:ext uri="{FF2B5EF4-FFF2-40B4-BE49-F238E27FC236}">
                  <a16:creationId xmlns:a16="http://schemas.microsoft.com/office/drawing/2014/main" id="{29834932-069B-4A02-9CE2-5D6DBA16A1AF}"/>
                </a:ext>
              </a:extLst>
            </p:cNvPr>
            <p:cNvSpPr>
              <a:spLocks/>
            </p:cNvSpPr>
            <p:nvPr/>
          </p:nvSpPr>
          <p:spPr bwMode="auto">
            <a:xfrm>
              <a:off x="11137120" y="2175368"/>
              <a:ext cx="339645" cy="195953"/>
            </a:xfrm>
            <a:custGeom>
              <a:avLst/>
              <a:gdLst/>
              <a:ahLst/>
              <a:cxnLst>
                <a:cxn ang="0">
                  <a:pos x="331" y="193"/>
                </a:cxn>
                <a:cxn ang="0">
                  <a:pos x="295" y="193"/>
                </a:cxn>
                <a:cxn ang="0">
                  <a:pos x="295" y="0"/>
                </a:cxn>
                <a:cxn ang="0">
                  <a:pos x="268" y="0"/>
                </a:cxn>
                <a:cxn ang="0">
                  <a:pos x="268" y="193"/>
                </a:cxn>
                <a:cxn ang="0">
                  <a:pos x="261" y="193"/>
                </a:cxn>
                <a:cxn ang="0">
                  <a:pos x="261" y="46"/>
                </a:cxn>
                <a:cxn ang="0">
                  <a:pos x="235" y="46"/>
                </a:cxn>
                <a:cxn ang="0">
                  <a:pos x="235" y="193"/>
                </a:cxn>
                <a:cxn ang="0">
                  <a:pos x="226" y="193"/>
                </a:cxn>
                <a:cxn ang="0">
                  <a:pos x="226" y="99"/>
                </a:cxn>
                <a:cxn ang="0">
                  <a:pos x="200" y="99"/>
                </a:cxn>
                <a:cxn ang="0">
                  <a:pos x="200" y="193"/>
                </a:cxn>
                <a:cxn ang="0">
                  <a:pos x="193" y="193"/>
                </a:cxn>
                <a:cxn ang="0">
                  <a:pos x="193" y="131"/>
                </a:cxn>
                <a:cxn ang="0">
                  <a:pos x="166" y="131"/>
                </a:cxn>
                <a:cxn ang="0">
                  <a:pos x="166" y="193"/>
                </a:cxn>
                <a:cxn ang="0">
                  <a:pos x="159" y="193"/>
                </a:cxn>
                <a:cxn ang="0">
                  <a:pos x="159" y="149"/>
                </a:cxn>
                <a:cxn ang="0">
                  <a:pos x="133" y="149"/>
                </a:cxn>
                <a:cxn ang="0">
                  <a:pos x="133" y="193"/>
                </a:cxn>
                <a:cxn ang="0">
                  <a:pos x="125" y="193"/>
                </a:cxn>
                <a:cxn ang="0">
                  <a:pos x="125" y="162"/>
                </a:cxn>
                <a:cxn ang="0">
                  <a:pos x="100" y="162"/>
                </a:cxn>
                <a:cxn ang="0">
                  <a:pos x="100" y="193"/>
                </a:cxn>
                <a:cxn ang="0">
                  <a:pos x="92" y="193"/>
                </a:cxn>
                <a:cxn ang="0">
                  <a:pos x="92" y="169"/>
                </a:cxn>
                <a:cxn ang="0">
                  <a:pos x="66" y="169"/>
                </a:cxn>
                <a:cxn ang="0">
                  <a:pos x="66" y="193"/>
                </a:cxn>
                <a:cxn ang="0">
                  <a:pos x="57" y="193"/>
                </a:cxn>
                <a:cxn ang="0">
                  <a:pos x="57" y="180"/>
                </a:cxn>
                <a:cxn ang="0">
                  <a:pos x="33" y="180"/>
                </a:cxn>
                <a:cxn ang="0">
                  <a:pos x="33" y="193"/>
                </a:cxn>
                <a:cxn ang="0">
                  <a:pos x="0" y="193"/>
                </a:cxn>
              </a:cxnLst>
              <a:rect l="0" t="0" r="r" b="b"/>
              <a:pathLst>
                <a:path w="331" h="193">
                  <a:moveTo>
                    <a:pt x="331" y="193"/>
                  </a:moveTo>
                  <a:lnTo>
                    <a:pt x="295" y="193"/>
                  </a:lnTo>
                  <a:lnTo>
                    <a:pt x="295" y="0"/>
                  </a:lnTo>
                  <a:lnTo>
                    <a:pt x="268" y="0"/>
                  </a:lnTo>
                  <a:lnTo>
                    <a:pt x="268" y="193"/>
                  </a:lnTo>
                  <a:lnTo>
                    <a:pt x="261" y="193"/>
                  </a:lnTo>
                  <a:lnTo>
                    <a:pt x="261" y="46"/>
                  </a:lnTo>
                  <a:lnTo>
                    <a:pt x="235" y="46"/>
                  </a:lnTo>
                  <a:lnTo>
                    <a:pt x="235" y="193"/>
                  </a:lnTo>
                  <a:lnTo>
                    <a:pt x="226" y="193"/>
                  </a:lnTo>
                  <a:lnTo>
                    <a:pt x="226" y="99"/>
                  </a:lnTo>
                  <a:lnTo>
                    <a:pt x="200" y="99"/>
                  </a:lnTo>
                  <a:lnTo>
                    <a:pt x="200" y="193"/>
                  </a:lnTo>
                  <a:lnTo>
                    <a:pt x="193" y="193"/>
                  </a:lnTo>
                  <a:lnTo>
                    <a:pt x="193" y="131"/>
                  </a:lnTo>
                  <a:lnTo>
                    <a:pt x="166" y="131"/>
                  </a:lnTo>
                  <a:lnTo>
                    <a:pt x="166" y="193"/>
                  </a:lnTo>
                  <a:lnTo>
                    <a:pt x="159" y="193"/>
                  </a:lnTo>
                  <a:lnTo>
                    <a:pt x="159" y="149"/>
                  </a:lnTo>
                  <a:lnTo>
                    <a:pt x="133" y="149"/>
                  </a:lnTo>
                  <a:lnTo>
                    <a:pt x="133" y="193"/>
                  </a:lnTo>
                  <a:lnTo>
                    <a:pt x="125" y="193"/>
                  </a:lnTo>
                  <a:lnTo>
                    <a:pt x="125" y="162"/>
                  </a:lnTo>
                  <a:lnTo>
                    <a:pt x="100" y="162"/>
                  </a:lnTo>
                  <a:lnTo>
                    <a:pt x="100" y="193"/>
                  </a:lnTo>
                  <a:lnTo>
                    <a:pt x="92" y="193"/>
                  </a:lnTo>
                  <a:lnTo>
                    <a:pt x="92" y="169"/>
                  </a:lnTo>
                  <a:lnTo>
                    <a:pt x="66" y="169"/>
                  </a:lnTo>
                  <a:lnTo>
                    <a:pt x="66" y="193"/>
                  </a:lnTo>
                  <a:lnTo>
                    <a:pt x="57" y="193"/>
                  </a:lnTo>
                  <a:lnTo>
                    <a:pt x="57" y="180"/>
                  </a:lnTo>
                  <a:lnTo>
                    <a:pt x="33" y="180"/>
                  </a:lnTo>
                  <a:lnTo>
                    <a:pt x="33" y="193"/>
                  </a:lnTo>
                  <a:lnTo>
                    <a:pt x="0" y="193"/>
                  </a:ln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sp>
          <p:nvSpPr>
            <p:cNvPr id="67" name="Freeform 609">
              <a:extLst>
                <a:ext uri="{FF2B5EF4-FFF2-40B4-BE49-F238E27FC236}">
                  <a16:creationId xmlns:a16="http://schemas.microsoft.com/office/drawing/2014/main" id="{19DF89BD-43F0-49B0-99D7-DA544134A716}"/>
                </a:ext>
              </a:extLst>
            </p:cNvPr>
            <p:cNvSpPr>
              <a:spLocks/>
            </p:cNvSpPr>
            <p:nvPr/>
          </p:nvSpPr>
          <p:spPr bwMode="auto">
            <a:xfrm>
              <a:off x="11182270" y="2122572"/>
              <a:ext cx="216510" cy="198999"/>
            </a:xfrm>
            <a:custGeom>
              <a:avLst/>
              <a:gdLst/>
              <a:ahLst/>
              <a:cxnLst>
                <a:cxn ang="0">
                  <a:pos x="121" y="23"/>
                </a:cxn>
                <a:cxn ang="0">
                  <a:pos x="146" y="0"/>
                </a:cxn>
                <a:cxn ang="0">
                  <a:pos x="147" y="37"/>
                </a:cxn>
                <a:cxn ang="0">
                  <a:pos x="139" y="34"/>
                </a:cxn>
                <a:cxn ang="0">
                  <a:pos x="0" y="136"/>
                </a:cxn>
                <a:cxn ang="0">
                  <a:pos x="128" y="31"/>
                </a:cxn>
              </a:cxnLst>
              <a:rect l="0" t="0" r="r" b="b"/>
              <a:pathLst>
                <a:path w="147" h="136">
                  <a:moveTo>
                    <a:pt x="121" y="23"/>
                  </a:moveTo>
                  <a:cubicBezTo>
                    <a:pt x="146" y="0"/>
                    <a:pt x="146" y="0"/>
                    <a:pt x="146" y="0"/>
                  </a:cubicBezTo>
                  <a:cubicBezTo>
                    <a:pt x="147" y="37"/>
                    <a:pt x="147" y="37"/>
                    <a:pt x="147" y="37"/>
                  </a:cubicBezTo>
                  <a:cubicBezTo>
                    <a:pt x="139" y="34"/>
                    <a:pt x="139" y="34"/>
                    <a:pt x="139" y="34"/>
                  </a:cubicBezTo>
                  <a:cubicBezTo>
                    <a:pt x="119" y="83"/>
                    <a:pt x="70" y="122"/>
                    <a:pt x="0" y="136"/>
                  </a:cubicBezTo>
                  <a:cubicBezTo>
                    <a:pt x="45" y="119"/>
                    <a:pt x="106" y="89"/>
                    <a:pt x="128" y="31"/>
                  </a:cubicBezTo>
                </a:path>
              </a:pathLst>
            </a:custGeom>
            <a:noFill/>
            <a:ln w="12700" cap="rnd">
              <a:solidFill>
                <a:schemeClr val="bg1"/>
              </a:solidFill>
              <a:prstDash val="solid"/>
              <a:round/>
              <a:headEnd/>
              <a:tailEnd/>
            </a:ln>
          </p:spPr>
          <p:txBody>
            <a:bodyPr vert="horz" wrap="square" lIns="121920" tIns="60960" rIns="121920" bIns="60960" numCol="1" anchor="t" anchorCtr="0" compatLnSpc="1">
              <a:prstTxWarp prst="textNoShape">
                <a:avLst/>
              </a:prstTxWarp>
            </a:bodyPr>
            <a:lstStyle/>
            <a:p>
              <a:pPr defTabSz="1219170"/>
              <a:endParaRPr lang="en-GB" sz="2400" dirty="0">
                <a:solidFill>
                  <a:prstClr val="black"/>
                </a:solidFill>
                <a:latin typeface="Calibri"/>
              </a:endParaRPr>
            </a:p>
          </p:txBody>
        </p:sp>
      </p:grpSp>
      <p:graphicFrame>
        <p:nvGraphicFramePr>
          <p:cNvPr id="80" name="Table 79">
            <a:extLst>
              <a:ext uri="{FF2B5EF4-FFF2-40B4-BE49-F238E27FC236}">
                <a16:creationId xmlns:a16="http://schemas.microsoft.com/office/drawing/2014/main" id="{115442C7-104B-45F6-BB8B-AA447B91233A}"/>
              </a:ext>
            </a:extLst>
          </p:cNvPr>
          <p:cNvGraphicFramePr>
            <a:graphicFrameLocks noGrp="1"/>
          </p:cNvGraphicFramePr>
          <p:nvPr>
            <p:extLst>
              <p:ext uri="{D42A27DB-BD31-4B8C-83A1-F6EECF244321}">
                <p14:modId xmlns:p14="http://schemas.microsoft.com/office/powerpoint/2010/main" val="2068450865"/>
              </p:ext>
            </p:extLst>
          </p:nvPr>
        </p:nvGraphicFramePr>
        <p:xfrm>
          <a:off x="156000" y="2723165"/>
          <a:ext cx="11880000" cy="2866025"/>
        </p:xfrm>
        <a:graphic>
          <a:graphicData uri="http://schemas.openxmlformats.org/drawingml/2006/table">
            <a:tbl>
              <a:tblPr firstRow="1" bandRow="1">
                <a:tableStyleId>{5C22544A-7EE6-4342-B048-85BDC9FD1C3A}</a:tableStyleId>
              </a:tblPr>
              <a:tblGrid>
                <a:gridCol w="1560292">
                  <a:extLst>
                    <a:ext uri="{9D8B030D-6E8A-4147-A177-3AD203B41FA5}">
                      <a16:colId xmlns:a16="http://schemas.microsoft.com/office/drawing/2014/main" val="20000"/>
                    </a:ext>
                  </a:extLst>
                </a:gridCol>
                <a:gridCol w="1474244">
                  <a:extLst>
                    <a:ext uri="{9D8B030D-6E8A-4147-A177-3AD203B41FA5}">
                      <a16:colId xmlns:a16="http://schemas.microsoft.com/office/drawing/2014/main" val="20001"/>
                    </a:ext>
                  </a:extLst>
                </a:gridCol>
                <a:gridCol w="1474244">
                  <a:extLst>
                    <a:ext uri="{9D8B030D-6E8A-4147-A177-3AD203B41FA5}">
                      <a16:colId xmlns:a16="http://schemas.microsoft.com/office/drawing/2014/main" val="20002"/>
                    </a:ext>
                  </a:extLst>
                </a:gridCol>
                <a:gridCol w="1474244">
                  <a:extLst>
                    <a:ext uri="{9D8B030D-6E8A-4147-A177-3AD203B41FA5}">
                      <a16:colId xmlns:a16="http://schemas.microsoft.com/office/drawing/2014/main" val="20003"/>
                    </a:ext>
                  </a:extLst>
                </a:gridCol>
                <a:gridCol w="1474244">
                  <a:extLst>
                    <a:ext uri="{9D8B030D-6E8A-4147-A177-3AD203B41FA5}">
                      <a16:colId xmlns:a16="http://schemas.microsoft.com/office/drawing/2014/main" val="20004"/>
                    </a:ext>
                  </a:extLst>
                </a:gridCol>
                <a:gridCol w="1474244">
                  <a:extLst>
                    <a:ext uri="{9D8B030D-6E8A-4147-A177-3AD203B41FA5}">
                      <a16:colId xmlns:a16="http://schemas.microsoft.com/office/drawing/2014/main" val="20005"/>
                    </a:ext>
                  </a:extLst>
                </a:gridCol>
                <a:gridCol w="1474244">
                  <a:extLst>
                    <a:ext uri="{9D8B030D-6E8A-4147-A177-3AD203B41FA5}">
                      <a16:colId xmlns:a16="http://schemas.microsoft.com/office/drawing/2014/main" val="20006"/>
                    </a:ext>
                  </a:extLst>
                </a:gridCol>
                <a:gridCol w="1474244">
                  <a:extLst>
                    <a:ext uri="{9D8B030D-6E8A-4147-A177-3AD203B41FA5}">
                      <a16:colId xmlns:a16="http://schemas.microsoft.com/office/drawing/2014/main" val="20007"/>
                    </a:ext>
                  </a:extLst>
                </a:gridCol>
              </a:tblGrid>
              <a:tr h="93022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bg1"/>
                          </a:solidFill>
                          <a:latin typeface="Arial" panose="020B0604020202020204" pitchFamily="34" charset="0"/>
                          <a:cs typeface="Arial" panose="020B0604020202020204" pitchFamily="34" charset="0"/>
                        </a:rPr>
                        <a:t>HR New Recruit Process</a:t>
                      </a: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chemeClr val="tx1">
                            <a:lumMod val="50000"/>
                            <a:lumOff val="50000"/>
                          </a:schemeClr>
                        </a:solidFill>
                        <a:effectLst/>
                        <a:uLnTx/>
                        <a:uFillTx/>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1"/>
                  </a:ext>
                </a:extLst>
              </a:tr>
              <a:tr h="9679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bg1"/>
                          </a:solidFill>
                          <a:latin typeface="Arial" panose="020B0604020202020204" pitchFamily="34" charset="0"/>
                          <a:cs typeface="Arial" panose="020B0604020202020204" pitchFamily="34" charset="0"/>
                        </a:rPr>
                        <a:t>Employee Training</a:t>
                      </a: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pPr algn="ctr"/>
                      <a:endParaRPr lang="en-US" sz="1200" b="1"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lumMod val="40000"/>
                        <a:lumOff val="6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40000"/>
                        <a:lumOff val="6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6">
                        <a:lumMod val="40000"/>
                        <a:lumOff val="6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75000"/>
                      </a:schemeClr>
                    </a:solidFill>
                  </a:tcPr>
                </a:tc>
                <a:extLst>
                  <a:ext uri="{0D108BD9-81ED-4DB2-BD59-A6C34878D82A}">
                    <a16:rowId xmlns:a16="http://schemas.microsoft.com/office/drawing/2014/main" val="10002"/>
                  </a:ext>
                </a:extLst>
              </a:tr>
              <a:tr h="96790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200" b="0" dirty="0">
                          <a:solidFill>
                            <a:schemeClr val="bg1"/>
                          </a:solidFill>
                          <a:latin typeface="Arial" panose="020B0604020202020204" pitchFamily="34" charset="0"/>
                          <a:cs typeface="Arial" panose="020B0604020202020204" pitchFamily="34" charset="0"/>
                        </a:rPr>
                        <a:t>Payroll Process</a:t>
                      </a: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1">
                        <a:lumMod val="50000"/>
                        <a:lumOff val="5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5">
                        <a:lumMod val="20000"/>
                        <a:lumOff val="8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6">
                        <a:lumMod val="20000"/>
                        <a:lumOff val="80000"/>
                      </a:schemeClr>
                    </a:solidFill>
                  </a:tcPr>
                </a:tc>
                <a:tc>
                  <a:txBody>
                    <a:bodyPr/>
                    <a:lstStyle/>
                    <a:p>
                      <a:pPr algn="ctr"/>
                      <a:endParaRPr lang="en-US" sz="1200" dirty="0">
                        <a:solidFill>
                          <a:schemeClr val="tx1">
                            <a:lumMod val="50000"/>
                            <a:lumOff val="50000"/>
                          </a:schemeClr>
                        </a:solidFill>
                        <a:latin typeface="Arial" panose="020B0604020202020204" pitchFamily="34" charset="0"/>
                        <a:cs typeface="Arial" panose="020B0604020202020204" pitchFamily="34" charset="0"/>
                      </a:endParaRPr>
                    </a:p>
                  </a:txBody>
                  <a:tcPr marL="121920" marR="121920" marT="60960" marB="60960"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3"/>
                  </a:ext>
                </a:extLst>
              </a:tr>
            </a:tbl>
          </a:graphicData>
        </a:graphic>
      </p:graphicFrame>
      <p:sp>
        <p:nvSpPr>
          <p:cNvPr id="161" name="TextBox 160">
            <a:extLst>
              <a:ext uri="{FF2B5EF4-FFF2-40B4-BE49-F238E27FC236}">
                <a16:creationId xmlns:a16="http://schemas.microsoft.com/office/drawing/2014/main" id="{7AFF8F1E-A077-4DE4-90B6-016792A0C17A}"/>
              </a:ext>
            </a:extLst>
          </p:cNvPr>
          <p:cNvSpPr txBox="1"/>
          <p:nvPr/>
        </p:nvSpPr>
        <p:spPr>
          <a:xfrm>
            <a:off x="2835091" y="6096050"/>
            <a:ext cx="958339" cy="543867"/>
          </a:xfrm>
          <a:prstGeom prst="rect">
            <a:avLst/>
          </a:prstGeom>
          <a:noFill/>
        </p:spPr>
        <p:txBody>
          <a:bodyPr wrap="none" rtlCol="0">
            <a:spAutoFit/>
          </a:bodyPr>
          <a:lstStyle/>
          <a:p>
            <a:pPr algn="ctr" defTabSz="1219170"/>
            <a:r>
              <a:rPr lang="en-GB" sz="1467" dirty="0">
                <a:solidFill>
                  <a:prstClr val="black"/>
                </a:solidFill>
                <a:latin typeface="Calibri"/>
              </a:rPr>
              <a:t>Poor</a:t>
            </a:r>
          </a:p>
          <a:p>
            <a:pPr algn="ctr" defTabSz="1219170"/>
            <a:r>
              <a:rPr lang="en-GB" sz="1467" dirty="0">
                <a:solidFill>
                  <a:prstClr val="black"/>
                </a:solidFill>
                <a:latin typeface="Calibri"/>
              </a:rPr>
              <a:t>Candidate</a:t>
            </a:r>
          </a:p>
        </p:txBody>
      </p:sp>
      <p:sp>
        <p:nvSpPr>
          <p:cNvPr id="162" name="Oval 161">
            <a:extLst>
              <a:ext uri="{FF2B5EF4-FFF2-40B4-BE49-F238E27FC236}">
                <a16:creationId xmlns:a16="http://schemas.microsoft.com/office/drawing/2014/main" id="{AF72F45F-CF51-4F1E-A915-9CAA7C5ED179}"/>
              </a:ext>
            </a:extLst>
          </p:cNvPr>
          <p:cNvSpPr/>
          <p:nvPr/>
        </p:nvSpPr>
        <p:spPr>
          <a:xfrm>
            <a:off x="7664595" y="6169866"/>
            <a:ext cx="415475" cy="415475"/>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GB" sz="2400" dirty="0">
                <a:solidFill>
                  <a:prstClr val="white"/>
                </a:solidFill>
                <a:latin typeface="Calibri"/>
              </a:rPr>
              <a:t> </a:t>
            </a:r>
          </a:p>
        </p:txBody>
      </p:sp>
      <p:sp>
        <p:nvSpPr>
          <p:cNvPr id="163" name="Oval 162">
            <a:extLst>
              <a:ext uri="{FF2B5EF4-FFF2-40B4-BE49-F238E27FC236}">
                <a16:creationId xmlns:a16="http://schemas.microsoft.com/office/drawing/2014/main" id="{C9580B8A-82A6-45AE-B14E-5D054989795C}"/>
              </a:ext>
            </a:extLst>
          </p:cNvPr>
          <p:cNvSpPr/>
          <p:nvPr/>
        </p:nvSpPr>
        <p:spPr>
          <a:xfrm>
            <a:off x="4224749" y="6175570"/>
            <a:ext cx="415475" cy="415475"/>
          </a:xfrm>
          <a:prstGeom prst="ellipse">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grpSp>
        <p:nvGrpSpPr>
          <p:cNvPr id="164" name="Group 163">
            <a:extLst>
              <a:ext uri="{FF2B5EF4-FFF2-40B4-BE49-F238E27FC236}">
                <a16:creationId xmlns:a16="http://schemas.microsoft.com/office/drawing/2014/main" id="{852F5AB7-7A2D-433C-8196-2E7F3D4A95A9}"/>
              </a:ext>
            </a:extLst>
          </p:cNvPr>
          <p:cNvGrpSpPr/>
          <p:nvPr/>
        </p:nvGrpSpPr>
        <p:grpSpPr>
          <a:xfrm>
            <a:off x="5188324" y="6169867"/>
            <a:ext cx="424331" cy="415475"/>
            <a:chOff x="3775499" y="4623974"/>
            <a:chExt cx="318248" cy="311606"/>
          </a:xfrm>
        </p:grpSpPr>
        <p:sp>
          <p:nvSpPr>
            <p:cNvPr id="165" name="Oval 164">
              <a:extLst>
                <a:ext uri="{FF2B5EF4-FFF2-40B4-BE49-F238E27FC236}">
                  <a16:creationId xmlns:a16="http://schemas.microsoft.com/office/drawing/2014/main" id="{2B065670-654D-4BD2-8912-84AC90B6165E}"/>
                </a:ext>
              </a:extLst>
            </p:cNvPr>
            <p:cNvSpPr/>
            <p:nvPr/>
          </p:nvSpPr>
          <p:spPr>
            <a:xfrm>
              <a:off x="3782141" y="4623974"/>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66" name="Partial Circle 165">
              <a:extLst>
                <a:ext uri="{FF2B5EF4-FFF2-40B4-BE49-F238E27FC236}">
                  <a16:creationId xmlns:a16="http://schemas.microsoft.com/office/drawing/2014/main" id="{7600D388-DB33-4120-B4B6-CEA408EA3F0E}"/>
                </a:ext>
              </a:extLst>
            </p:cNvPr>
            <p:cNvSpPr/>
            <p:nvPr/>
          </p:nvSpPr>
          <p:spPr>
            <a:xfrm>
              <a:off x="3775499" y="4623974"/>
              <a:ext cx="311606" cy="311606"/>
            </a:xfrm>
            <a:prstGeom prst="pie">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grpSp>
        <p:nvGrpSpPr>
          <p:cNvPr id="167" name="Group 166">
            <a:extLst>
              <a:ext uri="{FF2B5EF4-FFF2-40B4-BE49-F238E27FC236}">
                <a16:creationId xmlns:a16="http://schemas.microsoft.com/office/drawing/2014/main" id="{C3B6252E-E639-44FC-BFB0-6CEDF997A5E4}"/>
              </a:ext>
            </a:extLst>
          </p:cNvPr>
          <p:cNvGrpSpPr/>
          <p:nvPr/>
        </p:nvGrpSpPr>
        <p:grpSpPr>
          <a:xfrm>
            <a:off x="5979989" y="6184468"/>
            <a:ext cx="424331" cy="415475"/>
            <a:chOff x="4419159" y="4623974"/>
            <a:chExt cx="318248" cy="311606"/>
          </a:xfrm>
        </p:grpSpPr>
        <p:sp>
          <p:nvSpPr>
            <p:cNvPr id="168" name="Oval 167">
              <a:extLst>
                <a:ext uri="{FF2B5EF4-FFF2-40B4-BE49-F238E27FC236}">
                  <a16:creationId xmlns:a16="http://schemas.microsoft.com/office/drawing/2014/main" id="{128D9209-03D4-44E7-861A-CB8D5E0B96E1}"/>
                </a:ext>
              </a:extLst>
            </p:cNvPr>
            <p:cNvSpPr/>
            <p:nvPr/>
          </p:nvSpPr>
          <p:spPr>
            <a:xfrm>
              <a:off x="4425801" y="4623974"/>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69" name="Partial Circle 168">
              <a:extLst>
                <a:ext uri="{FF2B5EF4-FFF2-40B4-BE49-F238E27FC236}">
                  <a16:creationId xmlns:a16="http://schemas.microsoft.com/office/drawing/2014/main" id="{A651E770-6F40-42F2-A39B-74BAFC7E33DE}"/>
                </a:ext>
              </a:extLst>
            </p:cNvPr>
            <p:cNvSpPr/>
            <p:nvPr/>
          </p:nvSpPr>
          <p:spPr>
            <a:xfrm>
              <a:off x="4419159" y="4623974"/>
              <a:ext cx="311606" cy="311606"/>
            </a:xfrm>
            <a:prstGeom prst="pie">
              <a:avLst>
                <a:gd name="adj1" fmla="val 5326811"/>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grpSp>
        <p:nvGrpSpPr>
          <p:cNvPr id="170" name="Group 169">
            <a:extLst>
              <a:ext uri="{FF2B5EF4-FFF2-40B4-BE49-F238E27FC236}">
                <a16:creationId xmlns:a16="http://schemas.microsoft.com/office/drawing/2014/main" id="{8FAA0C7F-F4C6-4E45-8B55-57E915C94DCB}"/>
              </a:ext>
            </a:extLst>
          </p:cNvPr>
          <p:cNvGrpSpPr/>
          <p:nvPr/>
        </p:nvGrpSpPr>
        <p:grpSpPr>
          <a:xfrm>
            <a:off x="6794958" y="6175570"/>
            <a:ext cx="415475" cy="415475"/>
            <a:chOff x="5752440" y="4680605"/>
            <a:chExt cx="311606" cy="311606"/>
          </a:xfrm>
        </p:grpSpPr>
        <p:sp>
          <p:nvSpPr>
            <p:cNvPr id="171" name="Oval 170">
              <a:extLst>
                <a:ext uri="{FF2B5EF4-FFF2-40B4-BE49-F238E27FC236}">
                  <a16:creationId xmlns:a16="http://schemas.microsoft.com/office/drawing/2014/main" id="{7D4E79C3-F597-4E69-8EB9-048A2541B83D}"/>
                </a:ext>
              </a:extLst>
            </p:cNvPr>
            <p:cNvSpPr/>
            <p:nvPr/>
          </p:nvSpPr>
          <p:spPr>
            <a:xfrm>
              <a:off x="5752440" y="4680605"/>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72" name="Partial Circle 171">
              <a:extLst>
                <a:ext uri="{FF2B5EF4-FFF2-40B4-BE49-F238E27FC236}">
                  <a16:creationId xmlns:a16="http://schemas.microsoft.com/office/drawing/2014/main" id="{F42C1662-A902-41FE-866E-C35D3B935CB8}"/>
                </a:ext>
              </a:extLst>
            </p:cNvPr>
            <p:cNvSpPr/>
            <p:nvPr/>
          </p:nvSpPr>
          <p:spPr>
            <a:xfrm>
              <a:off x="5752440" y="4680605"/>
              <a:ext cx="311606" cy="311606"/>
            </a:xfrm>
            <a:prstGeom prst="pie">
              <a:avLst>
                <a:gd name="adj1" fmla="val 10902357"/>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sp>
        <p:nvSpPr>
          <p:cNvPr id="173" name="TextBox 172">
            <a:extLst>
              <a:ext uri="{FF2B5EF4-FFF2-40B4-BE49-F238E27FC236}">
                <a16:creationId xmlns:a16="http://schemas.microsoft.com/office/drawing/2014/main" id="{1E4599B7-07AA-4592-844B-7036005B6635}"/>
              </a:ext>
            </a:extLst>
          </p:cNvPr>
          <p:cNvSpPr txBox="1"/>
          <p:nvPr/>
        </p:nvSpPr>
        <p:spPr>
          <a:xfrm>
            <a:off x="8180169" y="6096050"/>
            <a:ext cx="1045479" cy="543867"/>
          </a:xfrm>
          <a:prstGeom prst="rect">
            <a:avLst/>
          </a:prstGeom>
          <a:noFill/>
        </p:spPr>
        <p:txBody>
          <a:bodyPr wrap="none" rtlCol="0">
            <a:spAutoFit/>
          </a:bodyPr>
          <a:lstStyle/>
          <a:p>
            <a:pPr algn="ctr" defTabSz="1219170"/>
            <a:r>
              <a:rPr lang="en-GB" sz="1467" dirty="0">
                <a:solidFill>
                  <a:prstClr val="black"/>
                </a:solidFill>
                <a:latin typeface="Calibri"/>
              </a:rPr>
              <a:t>Compelling</a:t>
            </a:r>
          </a:p>
          <a:p>
            <a:pPr algn="ctr" defTabSz="1219170"/>
            <a:r>
              <a:rPr lang="en-GB" sz="1467" dirty="0">
                <a:solidFill>
                  <a:prstClr val="black"/>
                </a:solidFill>
                <a:latin typeface="Calibri"/>
              </a:rPr>
              <a:t>Candidate</a:t>
            </a:r>
          </a:p>
        </p:txBody>
      </p:sp>
      <p:grpSp>
        <p:nvGrpSpPr>
          <p:cNvPr id="81" name="Group 80">
            <a:extLst>
              <a:ext uri="{FF2B5EF4-FFF2-40B4-BE49-F238E27FC236}">
                <a16:creationId xmlns:a16="http://schemas.microsoft.com/office/drawing/2014/main" id="{E2391649-031B-4580-8711-48DBCB6B9F3A}"/>
              </a:ext>
            </a:extLst>
          </p:cNvPr>
          <p:cNvGrpSpPr/>
          <p:nvPr/>
        </p:nvGrpSpPr>
        <p:grpSpPr>
          <a:xfrm>
            <a:off x="2237061" y="3022723"/>
            <a:ext cx="424331" cy="415475"/>
            <a:chOff x="3775499" y="4623974"/>
            <a:chExt cx="318248" cy="311606"/>
          </a:xfrm>
        </p:grpSpPr>
        <p:sp>
          <p:nvSpPr>
            <p:cNvPr id="82" name="Oval 81">
              <a:extLst>
                <a:ext uri="{FF2B5EF4-FFF2-40B4-BE49-F238E27FC236}">
                  <a16:creationId xmlns:a16="http://schemas.microsoft.com/office/drawing/2014/main" id="{07F98BF1-CC2E-46A9-AC6D-2C9C73FF5BFB}"/>
                </a:ext>
              </a:extLst>
            </p:cNvPr>
            <p:cNvSpPr/>
            <p:nvPr/>
          </p:nvSpPr>
          <p:spPr>
            <a:xfrm>
              <a:off x="3782141" y="4623974"/>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83" name="Partial Circle 82">
              <a:extLst>
                <a:ext uri="{FF2B5EF4-FFF2-40B4-BE49-F238E27FC236}">
                  <a16:creationId xmlns:a16="http://schemas.microsoft.com/office/drawing/2014/main" id="{6E2EE212-FA10-4F58-84CD-FC437300521D}"/>
                </a:ext>
              </a:extLst>
            </p:cNvPr>
            <p:cNvSpPr/>
            <p:nvPr/>
          </p:nvSpPr>
          <p:spPr>
            <a:xfrm>
              <a:off x="3775499" y="4623974"/>
              <a:ext cx="311606" cy="311606"/>
            </a:xfrm>
            <a:prstGeom prst="pie">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sp>
        <p:nvSpPr>
          <p:cNvPr id="84" name="Oval 83">
            <a:extLst>
              <a:ext uri="{FF2B5EF4-FFF2-40B4-BE49-F238E27FC236}">
                <a16:creationId xmlns:a16="http://schemas.microsoft.com/office/drawing/2014/main" id="{972323B3-8748-4F5B-B44B-9F55B5782A47}"/>
              </a:ext>
            </a:extLst>
          </p:cNvPr>
          <p:cNvSpPr/>
          <p:nvPr/>
        </p:nvSpPr>
        <p:spPr>
          <a:xfrm>
            <a:off x="3676472" y="3022723"/>
            <a:ext cx="415475" cy="415475"/>
          </a:xfrm>
          <a:prstGeom prst="ellipse">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grpSp>
        <p:nvGrpSpPr>
          <p:cNvPr id="85" name="Group 84">
            <a:extLst>
              <a:ext uri="{FF2B5EF4-FFF2-40B4-BE49-F238E27FC236}">
                <a16:creationId xmlns:a16="http://schemas.microsoft.com/office/drawing/2014/main" id="{B3C05668-AC97-487F-BD65-782DF4424CAF}"/>
              </a:ext>
            </a:extLst>
          </p:cNvPr>
          <p:cNvGrpSpPr/>
          <p:nvPr/>
        </p:nvGrpSpPr>
        <p:grpSpPr>
          <a:xfrm>
            <a:off x="5178021" y="3000367"/>
            <a:ext cx="424331" cy="415475"/>
            <a:chOff x="3775499" y="4623974"/>
            <a:chExt cx="318248" cy="311606"/>
          </a:xfrm>
        </p:grpSpPr>
        <p:sp>
          <p:nvSpPr>
            <p:cNvPr id="86" name="Oval 85">
              <a:extLst>
                <a:ext uri="{FF2B5EF4-FFF2-40B4-BE49-F238E27FC236}">
                  <a16:creationId xmlns:a16="http://schemas.microsoft.com/office/drawing/2014/main" id="{A5D4A6BF-2338-4148-82E1-4CA5C6CF8F1B}"/>
                </a:ext>
              </a:extLst>
            </p:cNvPr>
            <p:cNvSpPr/>
            <p:nvPr/>
          </p:nvSpPr>
          <p:spPr>
            <a:xfrm>
              <a:off x="3782141" y="4623974"/>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87" name="Partial Circle 86">
              <a:extLst>
                <a:ext uri="{FF2B5EF4-FFF2-40B4-BE49-F238E27FC236}">
                  <a16:creationId xmlns:a16="http://schemas.microsoft.com/office/drawing/2014/main" id="{BE444360-54F9-440C-A291-730BB4EE37A5}"/>
                </a:ext>
              </a:extLst>
            </p:cNvPr>
            <p:cNvSpPr/>
            <p:nvPr/>
          </p:nvSpPr>
          <p:spPr>
            <a:xfrm>
              <a:off x="3775499" y="4623974"/>
              <a:ext cx="311606" cy="311606"/>
            </a:xfrm>
            <a:prstGeom prst="pie">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grpSp>
        <p:nvGrpSpPr>
          <p:cNvPr id="88" name="Group 87">
            <a:extLst>
              <a:ext uri="{FF2B5EF4-FFF2-40B4-BE49-F238E27FC236}">
                <a16:creationId xmlns:a16="http://schemas.microsoft.com/office/drawing/2014/main" id="{550FB2AF-55E6-4265-87F5-52BB5B749C62}"/>
              </a:ext>
            </a:extLst>
          </p:cNvPr>
          <p:cNvGrpSpPr/>
          <p:nvPr/>
        </p:nvGrpSpPr>
        <p:grpSpPr>
          <a:xfrm>
            <a:off x="6694767" y="3022722"/>
            <a:ext cx="424331" cy="415475"/>
            <a:chOff x="4419159" y="4623974"/>
            <a:chExt cx="318248" cy="311606"/>
          </a:xfrm>
        </p:grpSpPr>
        <p:sp>
          <p:nvSpPr>
            <p:cNvPr id="89" name="Oval 88">
              <a:extLst>
                <a:ext uri="{FF2B5EF4-FFF2-40B4-BE49-F238E27FC236}">
                  <a16:creationId xmlns:a16="http://schemas.microsoft.com/office/drawing/2014/main" id="{6E630F95-8C9A-49BD-A851-5FA29CD46A19}"/>
                </a:ext>
              </a:extLst>
            </p:cNvPr>
            <p:cNvSpPr/>
            <p:nvPr/>
          </p:nvSpPr>
          <p:spPr>
            <a:xfrm>
              <a:off x="4425801" y="4623974"/>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90" name="Partial Circle 89">
              <a:extLst>
                <a:ext uri="{FF2B5EF4-FFF2-40B4-BE49-F238E27FC236}">
                  <a16:creationId xmlns:a16="http://schemas.microsoft.com/office/drawing/2014/main" id="{C2B1ABBF-9712-4A0D-AA47-6A2A868856CF}"/>
                </a:ext>
              </a:extLst>
            </p:cNvPr>
            <p:cNvSpPr/>
            <p:nvPr/>
          </p:nvSpPr>
          <p:spPr>
            <a:xfrm>
              <a:off x="4419159" y="4623974"/>
              <a:ext cx="311606" cy="311606"/>
            </a:xfrm>
            <a:prstGeom prst="pie">
              <a:avLst>
                <a:gd name="adj1" fmla="val 5326811"/>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grpSp>
        <p:nvGrpSpPr>
          <p:cNvPr id="91" name="Group 90">
            <a:extLst>
              <a:ext uri="{FF2B5EF4-FFF2-40B4-BE49-F238E27FC236}">
                <a16:creationId xmlns:a16="http://schemas.microsoft.com/office/drawing/2014/main" id="{3A0619FD-F6D6-4EFC-9CAB-B89DE28050BC}"/>
              </a:ext>
            </a:extLst>
          </p:cNvPr>
          <p:cNvGrpSpPr/>
          <p:nvPr/>
        </p:nvGrpSpPr>
        <p:grpSpPr>
          <a:xfrm>
            <a:off x="8146292" y="3022722"/>
            <a:ext cx="415475" cy="415475"/>
            <a:chOff x="5752440" y="4680605"/>
            <a:chExt cx="311606" cy="311606"/>
          </a:xfrm>
        </p:grpSpPr>
        <p:sp>
          <p:nvSpPr>
            <p:cNvPr id="92" name="Oval 91">
              <a:extLst>
                <a:ext uri="{FF2B5EF4-FFF2-40B4-BE49-F238E27FC236}">
                  <a16:creationId xmlns:a16="http://schemas.microsoft.com/office/drawing/2014/main" id="{EA13F4A0-4FF8-4410-88E6-8E0F39C05ABA}"/>
                </a:ext>
              </a:extLst>
            </p:cNvPr>
            <p:cNvSpPr/>
            <p:nvPr/>
          </p:nvSpPr>
          <p:spPr>
            <a:xfrm>
              <a:off x="5752440" y="4680605"/>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93" name="Partial Circle 92">
              <a:extLst>
                <a:ext uri="{FF2B5EF4-FFF2-40B4-BE49-F238E27FC236}">
                  <a16:creationId xmlns:a16="http://schemas.microsoft.com/office/drawing/2014/main" id="{907B81BD-6F4F-42C1-AD4B-793D61BD725B}"/>
                </a:ext>
              </a:extLst>
            </p:cNvPr>
            <p:cNvSpPr/>
            <p:nvPr/>
          </p:nvSpPr>
          <p:spPr>
            <a:xfrm>
              <a:off x="5752440" y="4680605"/>
              <a:ext cx="311606" cy="311606"/>
            </a:xfrm>
            <a:prstGeom prst="pie">
              <a:avLst>
                <a:gd name="adj1" fmla="val 10902357"/>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sp>
        <p:nvSpPr>
          <p:cNvPr id="94" name="Oval 93">
            <a:extLst>
              <a:ext uri="{FF2B5EF4-FFF2-40B4-BE49-F238E27FC236}">
                <a16:creationId xmlns:a16="http://schemas.microsoft.com/office/drawing/2014/main" id="{3E077F4A-2078-4FD3-BF86-3AEA87E07FA8}"/>
              </a:ext>
            </a:extLst>
          </p:cNvPr>
          <p:cNvSpPr/>
          <p:nvPr/>
        </p:nvSpPr>
        <p:spPr>
          <a:xfrm>
            <a:off x="9640525" y="3000367"/>
            <a:ext cx="415475" cy="415475"/>
          </a:xfrm>
          <a:prstGeom prst="ellipse">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grpSp>
        <p:nvGrpSpPr>
          <p:cNvPr id="95" name="Group 94">
            <a:extLst>
              <a:ext uri="{FF2B5EF4-FFF2-40B4-BE49-F238E27FC236}">
                <a16:creationId xmlns:a16="http://schemas.microsoft.com/office/drawing/2014/main" id="{FFDA4DA4-CE6E-48BF-BC49-613DFB2C5167}"/>
              </a:ext>
            </a:extLst>
          </p:cNvPr>
          <p:cNvGrpSpPr/>
          <p:nvPr/>
        </p:nvGrpSpPr>
        <p:grpSpPr>
          <a:xfrm>
            <a:off x="11031927" y="3022721"/>
            <a:ext cx="415475" cy="415475"/>
            <a:chOff x="5752440" y="4680605"/>
            <a:chExt cx="311606" cy="311606"/>
          </a:xfrm>
        </p:grpSpPr>
        <p:sp>
          <p:nvSpPr>
            <p:cNvPr id="96" name="Oval 95">
              <a:extLst>
                <a:ext uri="{FF2B5EF4-FFF2-40B4-BE49-F238E27FC236}">
                  <a16:creationId xmlns:a16="http://schemas.microsoft.com/office/drawing/2014/main" id="{61F90E4A-F788-4737-B087-90B7228AA18E}"/>
                </a:ext>
              </a:extLst>
            </p:cNvPr>
            <p:cNvSpPr/>
            <p:nvPr/>
          </p:nvSpPr>
          <p:spPr>
            <a:xfrm>
              <a:off x="5752440" y="4680605"/>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97" name="Partial Circle 96">
              <a:extLst>
                <a:ext uri="{FF2B5EF4-FFF2-40B4-BE49-F238E27FC236}">
                  <a16:creationId xmlns:a16="http://schemas.microsoft.com/office/drawing/2014/main" id="{3C520B11-A416-4910-BA89-EE3276ECA8EB}"/>
                </a:ext>
              </a:extLst>
            </p:cNvPr>
            <p:cNvSpPr/>
            <p:nvPr/>
          </p:nvSpPr>
          <p:spPr>
            <a:xfrm>
              <a:off x="5752440" y="4680605"/>
              <a:ext cx="311606" cy="311606"/>
            </a:xfrm>
            <a:prstGeom prst="pie">
              <a:avLst>
                <a:gd name="adj1" fmla="val 10902357"/>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sp>
        <p:nvSpPr>
          <p:cNvPr id="98" name="Oval 97">
            <a:extLst>
              <a:ext uri="{FF2B5EF4-FFF2-40B4-BE49-F238E27FC236}">
                <a16:creationId xmlns:a16="http://schemas.microsoft.com/office/drawing/2014/main" id="{4DE4AC6F-D26C-4350-92FB-9E4E55883578}"/>
              </a:ext>
            </a:extLst>
          </p:cNvPr>
          <p:cNvSpPr/>
          <p:nvPr/>
        </p:nvSpPr>
        <p:spPr>
          <a:xfrm>
            <a:off x="2204977" y="3951372"/>
            <a:ext cx="415475" cy="415475"/>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grpSp>
        <p:nvGrpSpPr>
          <p:cNvPr id="99" name="Group 98">
            <a:extLst>
              <a:ext uri="{FF2B5EF4-FFF2-40B4-BE49-F238E27FC236}">
                <a16:creationId xmlns:a16="http://schemas.microsoft.com/office/drawing/2014/main" id="{A522E780-D000-48E9-BDA3-975A145E7F00}"/>
              </a:ext>
            </a:extLst>
          </p:cNvPr>
          <p:cNvGrpSpPr/>
          <p:nvPr/>
        </p:nvGrpSpPr>
        <p:grpSpPr>
          <a:xfrm>
            <a:off x="3694055" y="3951372"/>
            <a:ext cx="415475" cy="415475"/>
            <a:chOff x="5752440" y="4680605"/>
            <a:chExt cx="311606" cy="311606"/>
          </a:xfrm>
        </p:grpSpPr>
        <p:sp>
          <p:nvSpPr>
            <p:cNvPr id="100" name="Oval 99">
              <a:extLst>
                <a:ext uri="{FF2B5EF4-FFF2-40B4-BE49-F238E27FC236}">
                  <a16:creationId xmlns:a16="http://schemas.microsoft.com/office/drawing/2014/main" id="{5B68AFC2-846D-4E4F-AE52-199175E7970C}"/>
                </a:ext>
              </a:extLst>
            </p:cNvPr>
            <p:cNvSpPr/>
            <p:nvPr/>
          </p:nvSpPr>
          <p:spPr>
            <a:xfrm>
              <a:off x="5752440" y="4680605"/>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01" name="Partial Circle 100">
              <a:extLst>
                <a:ext uri="{FF2B5EF4-FFF2-40B4-BE49-F238E27FC236}">
                  <a16:creationId xmlns:a16="http://schemas.microsoft.com/office/drawing/2014/main" id="{39E80219-02C6-4E97-8A6A-6DBAF3F94619}"/>
                </a:ext>
              </a:extLst>
            </p:cNvPr>
            <p:cNvSpPr/>
            <p:nvPr/>
          </p:nvSpPr>
          <p:spPr>
            <a:xfrm>
              <a:off x="5752440" y="4680605"/>
              <a:ext cx="311606" cy="311606"/>
            </a:xfrm>
            <a:prstGeom prst="pie">
              <a:avLst>
                <a:gd name="adj1" fmla="val 10902357"/>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grpSp>
        <p:nvGrpSpPr>
          <p:cNvPr id="102" name="Group 101">
            <a:extLst>
              <a:ext uri="{FF2B5EF4-FFF2-40B4-BE49-F238E27FC236}">
                <a16:creationId xmlns:a16="http://schemas.microsoft.com/office/drawing/2014/main" id="{CFF2B741-5EFA-491E-84B0-3C763751D59F}"/>
              </a:ext>
            </a:extLst>
          </p:cNvPr>
          <p:cNvGrpSpPr/>
          <p:nvPr/>
        </p:nvGrpSpPr>
        <p:grpSpPr>
          <a:xfrm>
            <a:off x="5214892" y="3948439"/>
            <a:ext cx="415475" cy="415475"/>
            <a:chOff x="5752440" y="4680605"/>
            <a:chExt cx="311606" cy="311606"/>
          </a:xfrm>
        </p:grpSpPr>
        <p:sp>
          <p:nvSpPr>
            <p:cNvPr id="103" name="Oval 102">
              <a:extLst>
                <a:ext uri="{FF2B5EF4-FFF2-40B4-BE49-F238E27FC236}">
                  <a16:creationId xmlns:a16="http://schemas.microsoft.com/office/drawing/2014/main" id="{5DC9294F-0A9B-4081-B187-96886FAE9158}"/>
                </a:ext>
              </a:extLst>
            </p:cNvPr>
            <p:cNvSpPr/>
            <p:nvPr/>
          </p:nvSpPr>
          <p:spPr>
            <a:xfrm>
              <a:off x="5752440" y="4680605"/>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04" name="Partial Circle 103">
              <a:extLst>
                <a:ext uri="{FF2B5EF4-FFF2-40B4-BE49-F238E27FC236}">
                  <a16:creationId xmlns:a16="http://schemas.microsoft.com/office/drawing/2014/main" id="{CB6C1142-DE90-4AFF-BA22-A91B4251F745}"/>
                </a:ext>
              </a:extLst>
            </p:cNvPr>
            <p:cNvSpPr/>
            <p:nvPr/>
          </p:nvSpPr>
          <p:spPr>
            <a:xfrm>
              <a:off x="5752440" y="4680605"/>
              <a:ext cx="311606" cy="311606"/>
            </a:xfrm>
            <a:prstGeom prst="pie">
              <a:avLst>
                <a:gd name="adj1" fmla="val 10902357"/>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grpSp>
        <p:nvGrpSpPr>
          <p:cNvPr id="105" name="Group 104">
            <a:extLst>
              <a:ext uri="{FF2B5EF4-FFF2-40B4-BE49-F238E27FC236}">
                <a16:creationId xmlns:a16="http://schemas.microsoft.com/office/drawing/2014/main" id="{71648753-988E-45FE-A8D3-9C5C4E8551E7}"/>
              </a:ext>
            </a:extLst>
          </p:cNvPr>
          <p:cNvGrpSpPr/>
          <p:nvPr/>
        </p:nvGrpSpPr>
        <p:grpSpPr>
          <a:xfrm>
            <a:off x="6694767" y="3948439"/>
            <a:ext cx="424331" cy="415475"/>
            <a:chOff x="4419159" y="4623974"/>
            <a:chExt cx="318248" cy="311606"/>
          </a:xfrm>
        </p:grpSpPr>
        <p:sp>
          <p:nvSpPr>
            <p:cNvPr id="106" name="Oval 105">
              <a:extLst>
                <a:ext uri="{FF2B5EF4-FFF2-40B4-BE49-F238E27FC236}">
                  <a16:creationId xmlns:a16="http://schemas.microsoft.com/office/drawing/2014/main" id="{8A52D789-C2AC-46EF-B872-B2674B39ADF0}"/>
                </a:ext>
              </a:extLst>
            </p:cNvPr>
            <p:cNvSpPr/>
            <p:nvPr/>
          </p:nvSpPr>
          <p:spPr>
            <a:xfrm>
              <a:off x="4425801" y="4623974"/>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07" name="Partial Circle 106">
              <a:extLst>
                <a:ext uri="{FF2B5EF4-FFF2-40B4-BE49-F238E27FC236}">
                  <a16:creationId xmlns:a16="http://schemas.microsoft.com/office/drawing/2014/main" id="{FBA1C23C-E2C5-448C-85F4-B5C4EE64FF59}"/>
                </a:ext>
              </a:extLst>
            </p:cNvPr>
            <p:cNvSpPr/>
            <p:nvPr/>
          </p:nvSpPr>
          <p:spPr>
            <a:xfrm>
              <a:off x="4419159" y="4623974"/>
              <a:ext cx="311606" cy="311606"/>
            </a:xfrm>
            <a:prstGeom prst="pie">
              <a:avLst>
                <a:gd name="adj1" fmla="val 5326811"/>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grpSp>
        <p:nvGrpSpPr>
          <p:cNvPr id="108" name="Group 107">
            <a:extLst>
              <a:ext uri="{FF2B5EF4-FFF2-40B4-BE49-F238E27FC236}">
                <a16:creationId xmlns:a16="http://schemas.microsoft.com/office/drawing/2014/main" id="{5D3A64BE-7A75-4FAD-8A34-FC017A51FB07}"/>
              </a:ext>
            </a:extLst>
          </p:cNvPr>
          <p:cNvGrpSpPr/>
          <p:nvPr/>
        </p:nvGrpSpPr>
        <p:grpSpPr>
          <a:xfrm>
            <a:off x="8146292" y="3948438"/>
            <a:ext cx="424331" cy="415475"/>
            <a:chOff x="3775499" y="4623974"/>
            <a:chExt cx="318248" cy="311606"/>
          </a:xfrm>
        </p:grpSpPr>
        <p:sp>
          <p:nvSpPr>
            <p:cNvPr id="109" name="Oval 108">
              <a:extLst>
                <a:ext uri="{FF2B5EF4-FFF2-40B4-BE49-F238E27FC236}">
                  <a16:creationId xmlns:a16="http://schemas.microsoft.com/office/drawing/2014/main" id="{26E3B67C-C59A-494A-8828-D837848568B7}"/>
                </a:ext>
              </a:extLst>
            </p:cNvPr>
            <p:cNvSpPr/>
            <p:nvPr/>
          </p:nvSpPr>
          <p:spPr>
            <a:xfrm>
              <a:off x="3782141" y="4623974"/>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10" name="Partial Circle 109">
              <a:extLst>
                <a:ext uri="{FF2B5EF4-FFF2-40B4-BE49-F238E27FC236}">
                  <a16:creationId xmlns:a16="http://schemas.microsoft.com/office/drawing/2014/main" id="{06FA051A-AFE5-4ED5-95A3-CEF533382110}"/>
                </a:ext>
              </a:extLst>
            </p:cNvPr>
            <p:cNvSpPr/>
            <p:nvPr/>
          </p:nvSpPr>
          <p:spPr>
            <a:xfrm>
              <a:off x="3775499" y="4623974"/>
              <a:ext cx="311606" cy="311606"/>
            </a:xfrm>
            <a:prstGeom prst="pie">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grpSp>
        <p:nvGrpSpPr>
          <p:cNvPr id="111" name="Group 110">
            <a:extLst>
              <a:ext uri="{FF2B5EF4-FFF2-40B4-BE49-F238E27FC236}">
                <a16:creationId xmlns:a16="http://schemas.microsoft.com/office/drawing/2014/main" id="{1441E827-D067-4DBF-9D76-5645F4D8DB2D}"/>
              </a:ext>
            </a:extLst>
          </p:cNvPr>
          <p:cNvGrpSpPr/>
          <p:nvPr/>
        </p:nvGrpSpPr>
        <p:grpSpPr>
          <a:xfrm>
            <a:off x="9726407" y="3946245"/>
            <a:ext cx="415475" cy="415475"/>
            <a:chOff x="5752440" y="4680605"/>
            <a:chExt cx="311606" cy="311606"/>
          </a:xfrm>
        </p:grpSpPr>
        <p:sp>
          <p:nvSpPr>
            <p:cNvPr id="112" name="Oval 111">
              <a:extLst>
                <a:ext uri="{FF2B5EF4-FFF2-40B4-BE49-F238E27FC236}">
                  <a16:creationId xmlns:a16="http://schemas.microsoft.com/office/drawing/2014/main" id="{7B2A9B13-FDD4-4FE1-808E-A2C53F88FB69}"/>
                </a:ext>
              </a:extLst>
            </p:cNvPr>
            <p:cNvSpPr/>
            <p:nvPr/>
          </p:nvSpPr>
          <p:spPr>
            <a:xfrm>
              <a:off x="5752440" y="4680605"/>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13" name="Partial Circle 112">
              <a:extLst>
                <a:ext uri="{FF2B5EF4-FFF2-40B4-BE49-F238E27FC236}">
                  <a16:creationId xmlns:a16="http://schemas.microsoft.com/office/drawing/2014/main" id="{2C198F88-9B41-4E20-80A7-0263AED1902C}"/>
                </a:ext>
              </a:extLst>
            </p:cNvPr>
            <p:cNvSpPr/>
            <p:nvPr/>
          </p:nvSpPr>
          <p:spPr>
            <a:xfrm>
              <a:off x="5752440" y="4680605"/>
              <a:ext cx="311606" cy="311606"/>
            </a:xfrm>
            <a:prstGeom prst="pie">
              <a:avLst>
                <a:gd name="adj1" fmla="val 10902357"/>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sp>
        <p:nvSpPr>
          <p:cNvPr id="114" name="Oval 113">
            <a:extLst>
              <a:ext uri="{FF2B5EF4-FFF2-40B4-BE49-F238E27FC236}">
                <a16:creationId xmlns:a16="http://schemas.microsoft.com/office/drawing/2014/main" id="{FC9EA50F-6583-4B42-8CAB-732AF190B083}"/>
              </a:ext>
            </a:extLst>
          </p:cNvPr>
          <p:cNvSpPr/>
          <p:nvPr/>
        </p:nvSpPr>
        <p:spPr>
          <a:xfrm>
            <a:off x="11061290" y="3890480"/>
            <a:ext cx="415475" cy="415475"/>
          </a:xfrm>
          <a:prstGeom prst="ellipse">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grpSp>
        <p:nvGrpSpPr>
          <p:cNvPr id="116" name="Group 115">
            <a:extLst>
              <a:ext uri="{FF2B5EF4-FFF2-40B4-BE49-F238E27FC236}">
                <a16:creationId xmlns:a16="http://schemas.microsoft.com/office/drawing/2014/main" id="{2AAB69D0-D253-4396-B173-A3D1202EA3D6}"/>
              </a:ext>
            </a:extLst>
          </p:cNvPr>
          <p:cNvGrpSpPr/>
          <p:nvPr/>
        </p:nvGrpSpPr>
        <p:grpSpPr>
          <a:xfrm>
            <a:off x="2198847" y="4907842"/>
            <a:ext cx="415475" cy="415475"/>
            <a:chOff x="5752440" y="4680605"/>
            <a:chExt cx="311606" cy="311606"/>
          </a:xfrm>
        </p:grpSpPr>
        <p:sp>
          <p:nvSpPr>
            <p:cNvPr id="117" name="Oval 116">
              <a:extLst>
                <a:ext uri="{FF2B5EF4-FFF2-40B4-BE49-F238E27FC236}">
                  <a16:creationId xmlns:a16="http://schemas.microsoft.com/office/drawing/2014/main" id="{2967DD88-F233-48AF-8192-D2C8B6C1C8B1}"/>
                </a:ext>
              </a:extLst>
            </p:cNvPr>
            <p:cNvSpPr/>
            <p:nvPr/>
          </p:nvSpPr>
          <p:spPr>
            <a:xfrm>
              <a:off x="5752440" y="4680605"/>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18" name="Partial Circle 117">
              <a:extLst>
                <a:ext uri="{FF2B5EF4-FFF2-40B4-BE49-F238E27FC236}">
                  <a16:creationId xmlns:a16="http://schemas.microsoft.com/office/drawing/2014/main" id="{E4C9AA09-4C4C-4B56-97A4-F2D85031A46D}"/>
                </a:ext>
              </a:extLst>
            </p:cNvPr>
            <p:cNvSpPr/>
            <p:nvPr/>
          </p:nvSpPr>
          <p:spPr>
            <a:xfrm>
              <a:off x="5752440" y="4680605"/>
              <a:ext cx="311606" cy="311606"/>
            </a:xfrm>
            <a:prstGeom prst="pie">
              <a:avLst>
                <a:gd name="adj1" fmla="val 10902357"/>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grpSp>
        <p:nvGrpSpPr>
          <p:cNvPr id="119" name="Group 118">
            <a:extLst>
              <a:ext uri="{FF2B5EF4-FFF2-40B4-BE49-F238E27FC236}">
                <a16:creationId xmlns:a16="http://schemas.microsoft.com/office/drawing/2014/main" id="{56223EF7-17ED-41BA-BBFD-85A27009DA37}"/>
              </a:ext>
            </a:extLst>
          </p:cNvPr>
          <p:cNvGrpSpPr/>
          <p:nvPr/>
        </p:nvGrpSpPr>
        <p:grpSpPr>
          <a:xfrm>
            <a:off x="3714366" y="4907842"/>
            <a:ext cx="424334" cy="415480"/>
            <a:chOff x="4419157" y="4623974"/>
            <a:chExt cx="318250" cy="311610"/>
          </a:xfrm>
        </p:grpSpPr>
        <p:sp>
          <p:nvSpPr>
            <p:cNvPr id="120" name="Oval 119">
              <a:extLst>
                <a:ext uri="{FF2B5EF4-FFF2-40B4-BE49-F238E27FC236}">
                  <a16:creationId xmlns:a16="http://schemas.microsoft.com/office/drawing/2014/main" id="{2A5674E5-BB4E-4A0F-893A-E9B092C42012}"/>
                </a:ext>
              </a:extLst>
            </p:cNvPr>
            <p:cNvSpPr/>
            <p:nvPr/>
          </p:nvSpPr>
          <p:spPr>
            <a:xfrm>
              <a:off x="4425801" y="4623974"/>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21" name="Partial Circle 120">
              <a:extLst>
                <a:ext uri="{FF2B5EF4-FFF2-40B4-BE49-F238E27FC236}">
                  <a16:creationId xmlns:a16="http://schemas.microsoft.com/office/drawing/2014/main" id="{8021DFAD-E9ED-4C65-A32D-CD59BE43F6BE}"/>
                </a:ext>
              </a:extLst>
            </p:cNvPr>
            <p:cNvSpPr/>
            <p:nvPr/>
          </p:nvSpPr>
          <p:spPr>
            <a:xfrm>
              <a:off x="4419157" y="4623978"/>
              <a:ext cx="311606" cy="311606"/>
            </a:xfrm>
            <a:prstGeom prst="pie">
              <a:avLst>
                <a:gd name="adj1" fmla="val 5326811"/>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sp>
        <p:nvSpPr>
          <p:cNvPr id="122" name="Oval 121">
            <a:extLst>
              <a:ext uri="{FF2B5EF4-FFF2-40B4-BE49-F238E27FC236}">
                <a16:creationId xmlns:a16="http://schemas.microsoft.com/office/drawing/2014/main" id="{18F299F6-D730-4B1B-A797-DA0D63070314}"/>
              </a:ext>
            </a:extLst>
          </p:cNvPr>
          <p:cNvSpPr/>
          <p:nvPr/>
        </p:nvSpPr>
        <p:spPr>
          <a:xfrm>
            <a:off x="5171104" y="4944591"/>
            <a:ext cx="415475" cy="415475"/>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23" name="Oval 122">
            <a:extLst>
              <a:ext uri="{FF2B5EF4-FFF2-40B4-BE49-F238E27FC236}">
                <a16:creationId xmlns:a16="http://schemas.microsoft.com/office/drawing/2014/main" id="{E08CD679-B754-44E9-A73E-13400A88A2AC}"/>
              </a:ext>
            </a:extLst>
          </p:cNvPr>
          <p:cNvSpPr/>
          <p:nvPr/>
        </p:nvSpPr>
        <p:spPr>
          <a:xfrm>
            <a:off x="6604532" y="4944591"/>
            <a:ext cx="415475" cy="415475"/>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GB" sz="2400" dirty="0">
                <a:solidFill>
                  <a:prstClr val="white"/>
                </a:solidFill>
                <a:latin typeface="Calibri"/>
              </a:rPr>
              <a:t> </a:t>
            </a:r>
          </a:p>
        </p:txBody>
      </p:sp>
      <p:grpSp>
        <p:nvGrpSpPr>
          <p:cNvPr id="124" name="Group 123">
            <a:extLst>
              <a:ext uri="{FF2B5EF4-FFF2-40B4-BE49-F238E27FC236}">
                <a16:creationId xmlns:a16="http://schemas.microsoft.com/office/drawing/2014/main" id="{0EA54BA7-1B86-4D15-BB94-44BCD4FE3DDF}"/>
              </a:ext>
            </a:extLst>
          </p:cNvPr>
          <p:cNvGrpSpPr/>
          <p:nvPr/>
        </p:nvGrpSpPr>
        <p:grpSpPr>
          <a:xfrm>
            <a:off x="8155148" y="4942398"/>
            <a:ext cx="415475" cy="415475"/>
            <a:chOff x="5752440" y="4680605"/>
            <a:chExt cx="311606" cy="311606"/>
          </a:xfrm>
        </p:grpSpPr>
        <p:sp>
          <p:nvSpPr>
            <p:cNvPr id="125" name="Oval 124">
              <a:extLst>
                <a:ext uri="{FF2B5EF4-FFF2-40B4-BE49-F238E27FC236}">
                  <a16:creationId xmlns:a16="http://schemas.microsoft.com/office/drawing/2014/main" id="{21F4193F-1BEB-4BBF-99F2-3EE1AA1600BD}"/>
                </a:ext>
              </a:extLst>
            </p:cNvPr>
            <p:cNvSpPr/>
            <p:nvPr/>
          </p:nvSpPr>
          <p:spPr>
            <a:xfrm>
              <a:off x="5752440" y="4680605"/>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26" name="Partial Circle 125">
              <a:extLst>
                <a:ext uri="{FF2B5EF4-FFF2-40B4-BE49-F238E27FC236}">
                  <a16:creationId xmlns:a16="http://schemas.microsoft.com/office/drawing/2014/main" id="{133A3A48-5D6C-4C8A-911C-84DBE7633CF7}"/>
                </a:ext>
              </a:extLst>
            </p:cNvPr>
            <p:cNvSpPr/>
            <p:nvPr/>
          </p:nvSpPr>
          <p:spPr>
            <a:xfrm>
              <a:off x="5752440" y="4680605"/>
              <a:ext cx="311606" cy="311606"/>
            </a:xfrm>
            <a:prstGeom prst="pie">
              <a:avLst>
                <a:gd name="adj1" fmla="val 10902357"/>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grpSp>
        <p:nvGrpSpPr>
          <p:cNvPr id="127" name="Group 126">
            <a:extLst>
              <a:ext uri="{FF2B5EF4-FFF2-40B4-BE49-F238E27FC236}">
                <a16:creationId xmlns:a16="http://schemas.microsoft.com/office/drawing/2014/main" id="{FE2917AB-F842-47F3-9563-8971164B0778}"/>
              </a:ext>
            </a:extLst>
          </p:cNvPr>
          <p:cNvGrpSpPr/>
          <p:nvPr/>
        </p:nvGrpSpPr>
        <p:grpSpPr>
          <a:xfrm>
            <a:off x="9638777" y="4918210"/>
            <a:ext cx="424331" cy="415475"/>
            <a:chOff x="4419159" y="4623974"/>
            <a:chExt cx="318248" cy="311606"/>
          </a:xfrm>
        </p:grpSpPr>
        <p:sp>
          <p:nvSpPr>
            <p:cNvPr id="128" name="Oval 127">
              <a:extLst>
                <a:ext uri="{FF2B5EF4-FFF2-40B4-BE49-F238E27FC236}">
                  <a16:creationId xmlns:a16="http://schemas.microsoft.com/office/drawing/2014/main" id="{87387BDD-8B02-4514-8C86-992F1A67C924}"/>
                </a:ext>
              </a:extLst>
            </p:cNvPr>
            <p:cNvSpPr/>
            <p:nvPr/>
          </p:nvSpPr>
          <p:spPr>
            <a:xfrm>
              <a:off x="4425801" y="4623974"/>
              <a:ext cx="311606" cy="311606"/>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white"/>
                </a:solidFill>
                <a:latin typeface="Calibri"/>
              </a:endParaRPr>
            </a:p>
          </p:txBody>
        </p:sp>
        <p:sp>
          <p:nvSpPr>
            <p:cNvPr id="129" name="Partial Circle 128">
              <a:extLst>
                <a:ext uri="{FF2B5EF4-FFF2-40B4-BE49-F238E27FC236}">
                  <a16:creationId xmlns:a16="http://schemas.microsoft.com/office/drawing/2014/main" id="{77E40C24-6022-474F-A813-080B606F2620}"/>
                </a:ext>
              </a:extLst>
            </p:cNvPr>
            <p:cNvSpPr/>
            <p:nvPr/>
          </p:nvSpPr>
          <p:spPr>
            <a:xfrm>
              <a:off x="4419159" y="4623974"/>
              <a:ext cx="311606" cy="311606"/>
            </a:xfrm>
            <a:prstGeom prst="pie">
              <a:avLst>
                <a:gd name="adj1" fmla="val 5326811"/>
                <a:gd name="adj2" fmla="val 16200000"/>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endParaRPr lang="en-GB" sz="2400">
                <a:solidFill>
                  <a:prstClr val="black"/>
                </a:solidFill>
                <a:latin typeface="Calibri"/>
              </a:endParaRPr>
            </a:p>
          </p:txBody>
        </p:sp>
      </p:grpSp>
      <p:sp>
        <p:nvSpPr>
          <p:cNvPr id="130" name="Oval 129">
            <a:extLst>
              <a:ext uri="{FF2B5EF4-FFF2-40B4-BE49-F238E27FC236}">
                <a16:creationId xmlns:a16="http://schemas.microsoft.com/office/drawing/2014/main" id="{84D97E3C-A333-4ECD-9A63-8A03184E4F21}"/>
              </a:ext>
            </a:extLst>
          </p:cNvPr>
          <p:cNvSpPr/>
          <p:nvPr/>
        </p:nvSpPr>
        <p:spPr>
          <a:xfrm>
            <a:off x="11012845" y="4911947"/>
            <a:ext cx="415475" cy="415475"/>
          </a:xfrm>
          <a:prstGeom prst="ellipse">
            <a:avLst/>
          </a:prstGeom>
          <a:solidFill>
            <a:srgbClr val="12537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a:r>
              <a:rPr lang="en-GB" sz="2400" dirty="0">
                <a:solidFill>
                  <a:prstClr val="white"/>
                </a:solidFill>
                <a:latin typeface="Calibri"/>
              </a:rPr>
              <a:t> </a:t>
            </a:r>
          </a:p>
        </p:txBody>
      </p:sp>
      <p:sp>
        <p:nvSpPr>
          <p:cNvPr id="11" name="Rectangle 10">
            <a:extLst>
              <a:ext uri="{FF2B5EF4-FFF2-40B4-BE49-F238E27FC236}">
                <a16:creationId xmlns:a16="http://schemas.microsoft.com/office/drawing/2014/main" id="{83E60FCB-6773-4887-B196-AF6758350143}"/>
              </a:ext>
            </a:extLst>
          </p:cNvPr>
          <p:cNvSpPr/>
          <p:nvPr/>
        </p:nvSpPr>
        <p:spPr>
          <a:xfrm>
            <a:off x="142613" y="4605556"/>
            <a:ext cx="11971090" cy="1006798"/>
          </a:xfrm>
          <a:prstGeom prst="rect">
            <a:avLst/>
          </a:prstGeom>
          <a:noFill/>
          <a:ln w="76200">
            <a:solidFill>
              <a:schemeClr val="accent2"/>
            </a:solidFill>
          </a:ln>
          <a:scene3d>
            <a:camera prst="orthographicFront"/>
            <a:lightRig rig="threePt" dir="t"/>
          </a:scene3d>
          <a:sp3d>
            <a:bevelT w="101600" prst="rible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7108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903A3A-30F5-4EA6-B025-FFE17E93BA85}"/>
              </a:ext>
            </a:extLst>
          </p:cNvPr>
          <p:cNvSpPr>
            <a:spLocks noGrp="1"/>
          </p:cNvSpPr>
          <p:nvPr>
            <p:ph type="title"/>
          </p:nvPr>
        </p:nvSpPr>
        <p:spPr>
          <a:xfrm>
            <a:off x="841248" y="256032"/>
            <a:ext cx="10506456" cy="1014984"/>
          </a:xfrm>
        </p:spPr>
        <p:txBody>
          <a:bodyPr anchor="b">
            <a:normAutofit/>
          </a:bodyPr>
          <a:lstStyle/>
          <a:p>
            <a:r>
              <a:rPr lang="en-GB" dirty="0"/>
              <a:t>Use Case Overview</a:t>
            </a: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9144"/>
          </a:xfrm>
          <a:prstGeom prst="rect">
            <a:avLst/>
          </a:prstGeom>
          <a:solidFill>
            <a:schemeClr val="tx1">
              <a:lumMod val="65000"/>
              <a:lumOff val="35000"/>
              <a:alpha val="30000"/>
            </a:schemeClr>
          </a:solidFill>
          <a:ln w="9525">
            <a:solidFill>
              <a:schemeClr val="tx1">
                <a:lumMod val="65000"/>
                <a:lumOff val="35000"/>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059D1433-3984-4001-B461-DFF21B2C75F8}"/>
              </a:ext>
            </a:extLst>
          </p:cNvPr>
          <p:cNvGraphicFramePr>
            <a:graphicFrameLocks noGrp="1"/>
          </p:cNvGraphicFramePr>
          <p:nvPr>
            <p:ph idx="1"/>
            <p:extLst>
              <p:ext uri="{D42A27DB-BD31-4B8C-83A1-F6EECF244321}">
                <p14:modId xmlns:p14="http://schemas.microsoft.com/office/powerpoint/2010/main" val="3226620877"/>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62089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F6C79-3E4E-438B-9177-5B30A2F4810D}"/>
              </a:ext>
            </a:extLst>
          </p:cNvPr>
          <p:cNvSpPr>
            <a:spLocks noGrp="1"/>
          </p:cNvSpPr>
          <p:nvPr>
            <p:ph type="title"/>
          </p:nvPr>
        </p:nvSpPr>
        <p:spPr/>
        <p:txBody>
          <a:bodyPr/>
          <a:lstStyle/>
          <a:p>
            <a:r>
              <a:rPr lang="en-GB" dirty="0"/>
              <a:t>Processing Consultant invoices</a:t>
            </a:r>
          </a:p>
        </p:txBody>
      </p:sp>
      <p:sp>
        <p:nvSpPr>
          <p:cNvPr id="4" name="Flowchart: Terminator 3">
            <a:extLst>
              <a:ext uri="{FF2B5EF4-FFF2-40B4-BE49-F238E27FC236}">
                <a16:creationId xmlns:a16="http://schemas.microsoft.com/office/drawing/2014/main" id="{E107B952-CB6E-4AFF-BAB7-AA3FF723E214}"/>
              </a:ext>
            </a:extLst>
          </p:cNvPr>
          <p:cNvSpPr/>
          <p:nvPr/>
        </p:nvSpPr>
        <p:spPr>
          <a:xfrm>
            <a:off x="482622" y="2753832"/>
            <a:ext cx="2438374" cy="649156"/>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Start</a:t>
            </a:r>
          </a:p>
        </p:txBody>
      </p:sp>
      <p:sp>
        <p:nvSpPr>
          <p:cNvPr id="5" name="Flowchart: Alternate Process 4">
            <a:extLst>
              <a:ext uri="{FF2B5EF4-FFF2-40B4-BE49-F238E27FC236}">
                <a16:creationId xmlns:a16="http://schemas.microsoft.com/office/drawing/2014/main" id="{0F0511D5-DC77-44BB-8F96-9C36BC5AB813}"/>
              </a:ext>
            </a:extLst>
          </p:cNvPr>
          <p:cNvSpPr/>
          <p:nvPr/>
        </p:nvSpPr>
        <p:spPr>
          <a:xfrm>
            <a:off x="6578598" y="3666660"/>
            <a:ext cx="2438401" cy="64915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Scrape PDF for relevant detail</a:t>
            </a:r>
          </a:p>
        </p:txBody>
      </p:sp>
      <p:sp>
        <p:nvSpPr>
          <p:cNvPr id="6" name="Flowchart: Alternate Process 5">
            <a:extLst>
              <a:ext uri="{FF2B5EF4-FFF2-40B4-BE49-F238E27FC236}">
                <a16:creationId xmlns:a16="http://schemas.microsoft.com/office/drawing/2014/main" id="{0A797634-C656-473E-BAB8-AAA3995E4CB7}"/>
              </a:ext>
            </a:extLst>
          </p:cNvPr>
          <p:cNvSpPr/>
          <p:nvPr/>
        </p:nvSpPr>
        <p:spPr>
          <a:xfrm>
            <a:off x="482600" y="5765798"/>
            <a:ext cx="2438396" cy="649157"/>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Read Outlook, Sort by Request (Invoice, Update Details) </a:t>
            </a:r>
          </a:p>
        </p:txBody>
      </p:sp>
      <p:sp>
        <p:nvSpPr>
          <p:cNvPr id="7" name="Flowchart: Alternate Process 6">
            <a:extLst>
              <a:ext uri="{FF2B5EF4-FFF2-40B4-BE49-F238E27FC236}">
                <a16:creationId xmlns:a16="http://schemas.microsoft.com/office/drawing/2014/main" id="{275B8F8E-8B32-4ADD-974A-1510E16D7B53}"/>
              </a:ext>
            </a:extLst>
          </p:cNvPr>
          <p:cNvSpPr/>
          <p:nvPr/>
        </p:nvSpPr>
        <p:spPr>
          <a:xfrm>
            <a:off x="3530795" y="3335615"/>
            <a:ext cx="2438205" cy="64915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Scrape Email and update Database </a:t>
            </a:r>
          </a:p>
        </p:txBody>
      </p:sp>
      <p:sp>
        <p:nvSpPr>
          <p:cNvPr id="8" name="Flowchart: Decision 7">
            <a:extLst>
              <a:ext uri="{FF2B5EF4-FFF2-40B4-BE49-F238E27FC236}">
                <a16:creationId xmlns:a16="http://schemas.microsoft.com/office/drawing/2014/main" id="{361DE3E9-9852-4AF2-9786-248B0849FD5D}"/>
              </a:ext>
            </a:extLst>
          </p:cNvPr>
          <p:cNvSpPr/>
          <p:nvPr/>
        </p:nvSpPr>
        <p:spPr>
          <a:xfrm>
            <a:off x="3530600" y="2058537"/>
            <a:ext cx="2438400" cy="95250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Is Subject “Update”</a:t>
            </a:r>
          </a:p>
        </p:txBody>
      </p:sp>
      <p:sp>
        <p:nvSpPr>
          <p:cNvPr id="9" name="Flowchart: Decision 8">
            <a:extLst>
              <a:ext uri="{FF2B5EF4-FFF2-40B4-BE49-F238E27FC236}">
                <a16:creationId xmlns:a16="http://schemas.microsoft.com/office/drawing/2014/main" id="{9ABA9EDA-427D-4046-ACC1-24725360340F}"/>
              </a:ext>
            </a:extLst>
          </p:cNvPr>
          <p:cNvSpPr/>
          <p:nvPr/>
        </p:nvSpPr>
        <p:spPr>
          <a:xfrm>
            <a:off x="3530600" y="4425674"/>
            <a:ext cx="2438400" cy="952325"/>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Is Subject “Invoice”</a:t>
            </a:r>
          </a:p>
        </p:txBody>
      </p:sp>
      <p:sp>
        <p:nvSpPr>
          <p:cNvPr id="10" name="Flowchart: Alternate Process 9">
            <a:extLst>
              <a:ext uri="{FF2B5EF4-FFF2-40B4-BE49-F238E27FC236}">
                <a16:creationId xmlns:a16="http://schemas.microsoft.com/office/drawing/2014/main" id="{A1D008C5-4059-4842-A3D5-A9EE45B68986}"/>
              </a:ext>
            </a:extLst>
          </p:cNvPr>
          <p:cNvSpPr/>
          <p:nvPr/>
        </p:nvSpPr>
        <p:spPr>
          <a:xfrm>
            <a:off x="3598295" y="5765800"/>
            <a:ext cx="2303009" cy="64915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Download PDF</a:t>
            </a:r>
          </a:p>
        </p:txBody>
      </p:sp>
      <p:sp>
        <p:nvSpPr>
          <p:cNvPr id="11" name="Flowchart: Alternate Process 10">
            <a:extLst>
              <a:ext uri="{FF2B5EF4-FFF2-40B4-BE49-F238E27FC236}">
                <a16:creationId xmlns:a16="http://schemas.microsoft.com/office/drawing/2014/main" id="{F83DC149-A428-4A5D-AC96-E026683D8D9A}"/>
              </a:ext>
            </a:extLst>
          </p:cNvPr>
          <p:cNvSpPr/>
          <p:nvPr/>
        </p:nvSpPr>
        <p:spPr>
          <a:xfrm>
            <a:off x="6578626" y="2490161"/>
            <a:ext cx="2438373" cy="64915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Save PDF and Open</a:t>
            </a:r>
          </a:p>
        </p:txBody>
      </p:sp>
      <p:sp>
        <p:nvSpPr>
          <p:cNvPr id="12" name="Flowchart: Alternate Process 11">
            <a:extLst>
              <a:ext uri="{FF2B5EF4-FFF2-40B4-BE49-F238E27FC236}">
                <a16:creationId xmlns:a16="http://schemas.microsoft.com/office/drawing/2014/main" id="{28BEA4AD-CCFD-468B-8BA1-0D7F4B51BA4A}"/>
              </a:ext>
            </a:extLst>
          </p:cNvPr>
          <p:cNvSpPr/>
          <p:nvPr/>
        </p:nvSpPr>
        <p:spPr>
          <a:xfrm>
            <a:off x="482622" y="4369384"/>
            <a:ext cx="2438374" cy="649157"/>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Email Invoice Template to Contractors </a:t>
            </a:r>
          </a:p>
        </p:txBody>
      </p:sp>
      <p:sp>
        <p:nvSpPr>
          <p:cNvPr id="13" name="Flowchart: Magnetic Disk 12">
            <a:extLst>
              <a:ext uri="{FF2B5EF4-FFF2-40B4-BE49-F238E27FC236}">
                <a16:creationId xmlns:a16="http://schemas.microsoft.com/office/drawing/2014/main" id="{18B90306-82A1-4DC2-9E6A-FB0FA89B5731}"/>
              </a:ext>
            </a:extLst>
          </p:cNvPr>
          <p:cNvSpPr/>
          <p:nvPr/>
        </p:nvSpPr>
        <p:spPr>
          <a:xfrm>
            <a:off x="6578598" y="4640394"/>
            <a:ext cx="2438401" cy="649156"/>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Add Details to Database</a:t>
            </a:r>
          </a:p>
        </p:txBody>
      </p:sp>
      <p:sp>
        <p:nvSpPr>
          <p:cNvPr id="14" name="Flowchart: Alternate Process 13">
            <a:extLst>
              <a:ext uri="{FF2B5EF4-FFF2-40B4-BE49-F238E27FC236}">
                <a16:creationId xmlns:a16="http://schemas.microsoft.com/office/drawing/2014/main" id="{1B8A0F12-1429-4BAA-8533-B9A80F315847}"/>
              </a:ext>
            </a:extLst>
          </p:cNvPr>
          <p:cNvSpPr/>
          <p:nvPr/>
        </p:nvSpPr>
        <p:spPr>
          <a:xfrm>
            <a:off x="6578599" y="5765800"/>
            <a:ext cx="2438401" cy="64915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Create Reports </a:t>
            </a:r>
          </a:p>
        </p:txBody>
      </p:sp>
      <p:sp>
        <p:nvSpPr>
          <p:cNvPr id="15" name="Flowchart: Alternate Process 14">
            <a:extLst>
              <a:ext uri="{FF2B5EF4-FFF2-40B4-BE49-F238E27FC236}">
                <a16:creationId xmlns:a16="http://schemas.microsoft.com/office/drawing/2014/main" id="{C8CD588A-5E9D-4983-97CE-041A2B64425F}"/>
              </a:ext>
            </a:extLst>
          </p:cNvPr>
          <p:cNvSpPr/>
          <p:nvPr/>
        </p:nvSpPr>
        <p:spPr>
          <a:xfrm>
            <a:off x="9626600" y="4624228"/>
            <a:ext cx="2310894" cy="649156"/>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Pass to HR to Process Payment</a:t>
            </a:r>
          </a:p>
        </p:txBody>
      </p:sp>
      <p:cxnSp>
        <p:nvCxnSpPr>
          <p:cNvPr id="16" name="Straight Arrow Connector 15">
            <a:extLst>
              <a:ext uri="{FF2B5EF4-FFF2-40B4-BE49-F238E27FC236}">
                <a16:creationId xmlns:a16="http://schemas.microsoft.com/office/drawing/2014/main" id="{170904A1-9705-4199-B30A-03F03F26F133}"/>
              </a:ext>
            </a:extLst>
          </p:cNvPr>
          <p:cNvCxnSpPr>
            <a:cxnSpLocks/>
            <a:stCxn id="4" idx="2"/>
            <a:endCxn id="12" idx="0"/>
          </p:cNvCxnSpPr>
          <p:nvPr/>
        </p:nvCxnSpPr>
        <p:spPr>
          <a:xfrm>
            <a:off x="1701809" y="3402988"/>
            <a:ext cx="0" cy="9663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AAEF057-1BBE-4BDD-A103-5F0A49089186}"/>
              </a:ext>
            </a:extLst>
          </p:cNvPr>
          <p:cNvCxnSpPr>
            <a:cxnSpLocks/>
            <a:stCxn id="12" idx="2"/>
            <a:endCxn id="6" idx="0"/>
          </p:cNvCxnSpPr>
          <p:nvPr/>
        </p:nvCxnSpPr>
        <p:spPr>
          <a:xfrm flipH="1">
            <a:off x="1701798" y="5018541"/>
            <a:ext cx="11" cy="747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EB5D3A7-CB99-402B-B253-5A1E29A4EF9A}"/>
              </a:ext>
            </a:extLst>
          </p:cNvPr>
          <p:cNvCxnSpPr>
            <a:cxnSpLocks/>
            <a:stCxn id="7" idx="2"/>
            <a:endCxn id="9" idx="0"/>
          </p:cNvCxnSpPr>
          <p:nvPr/>
        </p:nvCxnSpPr>
        <p:spPr>
          <a:xfrm flipH="1">
            <a:off x="4749800" y="3984771"/>
            <a:ext cx="98" cy="4409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2380B03-4ED8-426C-B996-178C8ECB458E}"/>
              </a:ext>
            </a:extLst>
          </p:cNvPr>
          <p:cNvCxnSpPr>
            <a:cxnSpLocks/>
            <a:stCxn id="9" idx="2"/>
            <a:endCxn id="10" idx="0"/>
          </p:cNvCxnSpPr>
          <p:nvPr/>
        </p:nvCxnSpPr>
        <p:spPr>
          <a:xfrm>
            <a:off x="4749800" y="5377999"/>
            <a:ext cx="0" cy="387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2780723F-4424-4DCE-BD8B-9B9BE5F95CD4}"/>
              </a:ext>
            </a:extLst>
          </p:cNvPr>
          <p:cNvCxnSpPr>
            <a:cxnSpLocks/>
            <a:stCxn id="5" idx="2"/>
            <a:endCxn id="13" idx="1"/>
          </p:cNvCxnSpPr>
          <p:nvPr/>
        </p:nvCxnSpPr>
        <p:spPr>
          <a:xfrm>
            <a:off x="7797799" y="4315816"/>
            <a:ext cx="0" cy="3245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083EF59B-471E-49AE-971D-233A26F06C55}"/>
              </a:ext>
            </a:extLst>
          </p:cNvPr>
          <p:cNvCxnSpPr>
            <a:cxnSpLocks/>
            <a:stCxn id="13" idx="3"/>
            <a:endCxn id="14" idx="0"/>
          </p:cNvCxnSpPr>
          <p:nvPr/>
        </p:nvCxnSpPr>
        <p:spPr>
          <a:xfrm>
            <a:off x="7797799" y="5289550"/>
            <a:ext cx="1" cy="4762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152AC0A4-9FA4-4804-99A3-CE57DC816ED2}"/>
              </a:ext>
            </a:extLst>
          </p:cNvPr>
          <p:cNvCxnSpPr>
            <a:cxnSpLocks/>
            <a:stCxn id="13" idx="4"/>
            <a:endCxn id="15" idx="1"/>
          </p:cNvCxnSpPr>
          <p:nvPr/>
        </p:nvCxnSpPr>
        <p:spPr>
          <a:xfrm flipV="1">
            <a:off x="9016999" y="4948806"/>
            <a:ext cx="609601" cy="161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0B310B4E-584F-478D-98CA-A8150F87FAB2}"/>
              </a:ext>
            </a:extLst>
          </p:cNvPr>
          <p:cNvCxnSpPr>
            <a:stCxn id="11" idx="2"/>
            <a:endCxn id="5" idx="0"/>
          </p:cNvCxnSpPr>
          <p:nvPr/>
        </p:nvCxnSpPr>
        <p:spPr>
          <a:xfrm flipH="1">
            <a:off x="7797799" y="3139317"/>
            <a:ext cx="14" cy="5273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DFF3BBE-ED24-4B6B-8428-FC959BC96913}"/>
              </a:ext>
            </a:extLst>
          </p:cNvPr>
          <p:cNvCxnSpPr>
            <a:stCxn id="8" idx="2"/>
            <a:endCxn id="7" idx="0"/>
          </p:cNvCxnSpPr>
          <p:nvPr/>
        </p:nvCxnSpPr>
        <p:spPr>
          <a:xfrm>
            <a:off x="4749800" y="3011037"/>
            <a:ext cx="98" cy="3245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2AEB8B73-93DE-4978-9D03-2C38BDED7F90}"/>
              </a:ext>
            </a:extLst>
          </p:cNvPr>
          <p:cNvCxnSpPr>
            <a:stCxn id="6" idx="3"/>
            <a:endCxn id="8" idx="1"/>
          </p:cNvCxnSpPr>
          <p:nvPr/>
        </p:nvCxnSpPr>
        <p:spPr>
          <a:xfrm flipV="1">
            <a:off x="2920996" y="2534787"/>
            <a:ext cx="609604" cy="355559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0978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EC7CF-497F-4E05-957A-6C7B2AC177C6}"/>
              </a:ext>
            </a:extLst>
          </p:cNvPr>
          <p:cNvSpPr>
            <a:spLocks noGrp="1"/>
          </p:cNvSpPr>
          <p:nvPr>
            <p:ph type="title"/>
          </p:nvPr>
        </p:nvSpPr>
        <p:spPr/>
        <p:txBody>
          <a:bodyPr>
            <a:normAutofit fontScale="90000"/>
          </a:bodyPr>
          <a:lstStyle/>
          <a:p>
            <a:r>
              <a:rPr lang="en-GB" dirty="0"/>
              <a:t>Collate hours worked from employees and send reports</a:t>
            </a:r>
          </a:p>
        </p:txBody>
      </p:sp>
      <p:sp>
        <p:nvSpPr>
          <p:cNvPr id="27" name="Flowchart: Alternate Process 26">
            <a:extLst>
              <a:ext uri="{FF2B5EF4-FFF2-40B4-BE49-F238E27FC236}">
                <a16:creationId xmlns:a16="http://schemas.microsoft.com/office/drawing/2014/main" id="{78EBA26F-51D1-4918-88C9-6B397F047ADC}"/>
              </a:ext>
            </a:extLst>
          </p:cNvPr>
          <p:cNvSpPr/>
          <p:nvPr/>
        </p:nvSpPr>
        <p:spPr>
          <a:xfrm>
            <a:off x="3922527" y="2446111"/>
            <a:ext cx="2662236" cy="66372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Scrape details from email and add hours to database for the employee number</a:t>
            </a:r>
          </a:p>
        </p:txBody>
      </p:sp>
      <p:sp>
        <p:nvSpPr>
          <p:cNvPr id="28" name="Flowchart: Terminator 27">
            <a:extLst>
              <a:ext uri="{FF2B5EF4-FFF2-40B4-BE49-F238E27FC236}">
                <a16:creationId xmlns:a16="http://schemas.microsoft.com/office/drawing/2014/main" id="{131ABB0D-7806-4705-B181-D84E1292D24E}"/>
              </a:ext>
            </a:extLst>
          </p:cNvPr>
          <p:cNvSpPr/>
          <p:nvPr/>
        </p:nvSpPr>
        <p:spPr>
          <a:xfrm>
            <a:off x="1107627" y="2120830"/>
            <a:ext cx="1713801" cy="486727"/>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Start</a:t>
            </a:r>
          </a:p>
        </p:txBody>
      </p:sp>
      <p:sp>
        <p:nvSpPr>
          <p:cNvPr id="29" name="Flowchart: Alternate Process 28">
            <a:extLst>
              <a:ext uri="{FF2B5EF4-FFF2-40B4-BE49-F238E27FC236}">
                <a16:creationId xmlns:a16="http://schemas.microsoft.com/office/drawing/2014/main" id="{84BB4356-8E92-4509-8CB8-08A68D34B25B}"/>
              </a:ext>
            </a:extLst>
          </p:cNvPr>
          <p:cNvSpPr/>
          <p:nvPr/>
        </p:nvSpPr>
        <p:spPr>
          <a:xfrm>
            <a:off x="642937" y="4193862"/>
            <a:ext cx="2662237" cy="869580"/>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Read Outlook emails and sort emails by request (add hours, change detail, delete details)</a:t>
            </a:r>
          </a:p>
        </p:txBody>
      </p:sp>
      <p:sp>
        <p:nvSpPr>
          <p:cNvPr id="30" name="Flowchart: Alternate Process 29">
            <a:extLst>
              <a:ext uri="{FF2B5EF4-FFF2-40B4-BE49-F238E27FC236}">
                <a16:creationId xmlns:a16="http://schemas.microsoft.com/office/drawing/2014/main" id="{60A00566-B371-4B72-8978-81B71287AF1C}"/>
              </a:ext>
            </a:extLst>
          </p:cNvPr>
          <p:cNvSpPr/>
          <p:nvPr/>
        </p:nvSpPr>
        <p:spPr>
          <a:xfrm>
            <a:off x="642938" y="2990410"/>
            <a:ext cx="2662236" cy="768662"/>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Send out time sheet to each employee to fill out </a:t>
            </a:r>
          </a:p>
        </p:txBody>
      </p:sp>
      <p:sp>
        <p:nvSpPr>
          <p:cNvPr id="31" name="Flowchart: Decision 30">
            <a:extLst>
              <a:ext uri="{FF2B5EF4-FFF2-40B4-BE49-F238E27FC236}">
                <a16:creationId xmlns:a16="http://schemas.microsoft.com/office/drawing/2014/main" id="{AAA2E69C-6143-4E0F-968A-06DF040977B9}"/>
              </a:ext>
            </a:extLst>
          </p:cNvPr>
          <p:cNvSpPr/>
          <p:nvPr/>
        </p:nvSpPr>
        <p:spPr>
          <a:xfrm>
            <a:off x="633410" y="5633542"/>
            <a:ext cx="2664542" cy="966019"/>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Is subject of email “add hours”</a:t>
            </a:r>
          </a:p>
        </p:txBody>
      </p:sp>
      <p:sp>
        <p:nvSpPr>
          <p:cNvPr id="32" name="Flowchart: Decision 31">
            <a:extLst>
              <a:ext uri="{FF2B5EF4-FFF2-40B4-BE49-F238E27FC236}">
                <a16:creationId xmlns:a16="http://schemas.microsoft.com/office/drawing/2014/main" id="{4CB2F07C-D9E7-426B-B7AB-E3FDBF9B1E8E}"/>
              </a:ext>
            </a:extLst>
          </p:cNvPr>
          <p:cNvSpPr/>
          <p:nvPr/>
        </p:nvSpPr>
        <p:spPr>
          <a:xfrm>
            <a:off x="3922527" y="3392589"/>
            <a:ext cx="2664542" cy="966019"/>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Is subject of email “Change user details”</a:t>
            </a:r>
          </a:p>
        </p:txBody>
      </p:sp>
      <p:sp>
        <p:nvSpPr>
          <p:cNvPr id="33" name="Flowchart: Alternate Process 32">
            <a:extLst>
              <a:ext uri="{FF2B5EF4-FFF2-40B4-BE49-F238E27FC236}">
                <a16:creationId xmlns:a16="http://schemas.microsoft.com/office/drawing/2014/main" id="{EAA3952C-D4AB-4B41-839F-BC47BC80649A}"/>
              </a:ext>
            </a:extLst>
          </p:cNvPr>
          <p:cNvSpPr/>
          <p:nvPr/>
        </p:nvSpPr>
        <p:spPr>
          <a:xfrm>
            <a:off x="3924833" y="4693567"/>
            <a:ext cx="2662236" cy="49724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Scrape details from email and add to database</a:t>
            </a:r>
          </a:p>
        </p:txBody>
      </p:sp>
      <p:sp>
        <p:nvSpPr>
          <p:cNvPr id="34" name="Flowchart: Decision 33">
            <a:extLst>
              <a:ext uri="{FF2B5EF4-FFF2-40B4-BE49-F238E27FC236}">
                <a16:creationId xmlns:a16="http://schemas.microsoft.com/office/drawing/2014/main" id="{62B9A933-E59A-4430-B554-C24B5DCBDA5A}"/>
              </a:ext>
            </a:extLst>
          </p:cNvPr>
          <p:cNvSpPr/>
          <p:nvPr/>
        </p:nvSpPr>
        <p:spPr>
          <a:xfrm>
            <a:off x="3924833" y="5633543"/>
            <a:ext cx="2664542" cy="966019"/>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Is subject of email “Delete user”</a:t>
            </a:r>
          </a:p>
        </p:txBody>
      </p:sp>
      <p:sp>
        <p:nvSpPr>
          <p:cNvPr id="35" name="Flowchart: Alternate Process 34">
            <a:extLst>
              <a:ext uri="{FF2B5EF4-FFF2-40B4-BE49-F238E27FC236}">
                <a16:creationId xmlns:a16="http://schemas.microsoft.com/office/drawing/2014/main" id="{2E692DF1-A1DC-4034-BE3B-D1257BC14CCC}"/>
              </a:ext>
            </a:extLst>
          </p:cNvPr>
          <p:cNvSpPr/>
          <p:nvPr/>
        </p:nvSpPr>
        <p:spPr>
          <a:xfrm>
            <a:off x="7565236" y="2529352"/>
            <a:ext cx="2662236" cy="49724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Scrape details from email and add to database</a:t>
            </a:r>
          </a:p>
        </p:txBody>
      </p:sp>
      <p:sp>
        <p:nvSpPr>
          <p:cNvPr id="36" name="Flowchart: Alternate Process 35">
            <a:extLst>
              <a:ext uri="{FF2B5EF4-FFF2-40B4-BE49-F238E27FC236}">
                <a16:creationId xmlns:a16="http://schemas.microsoft.com/office/drawing/2014/main" id="{C2D5AF49-C968-43F2-9FBC-5E04E6665834}"/>
              </a:ext>
            </a:extLst>
          </p:cNvPr>
          <p:cNvSpPr/>
          <p:nvPr/>
        </p:nvSpPr>
        <p:spPr>
          <a:xfrm>
            <a:off x="7565237" y="3537523"/>
            <a:ext cx="2662236" cy="49724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Repeat for all emails</a:t>
            </a:r>
          </a:p>
        </p:txBody>
      </p:sp>
      <p:sp>
        <p:nvSpPr>
          <p:cNvPr id="37" name="Flowchart: Alternate Process 36">
            <a:extLst>
              <a:ext uri="{FF2B5EF4-FFF2-40B4-BE49-F238E27FC236}">
                <a16:creationId xmlns:a16="http://schemas.microsoft.com/office/drawing/2014/main" id="{66F7B27B-315D-4D21-945D-7414BA2CC199}"/>
              </a:ext>
            </a:extLst>
          </p:cNvPr>
          <p:cNvSpPr/>
          <p:nvPr/>
        </p:nvSpPr>
        <p:spPr>
          <a:xfrm>
            <a:off x="7565237" y="4420120"/>
            <a:ext cx="2662236" cy="49724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Generate overview reports for accounting</a:t>
            </a:r>
          </a:p>
        </p:txBody>
      </p:sp>
      <p:sp>
        <p:nvSpPr>
          <p:cNvPr id="38" name="Flowchart: Alternate Process 37">
            <a:extLst>
              <a:ext uri="{FF2B5EF4-FFF2-40B4-BE49-F238E27FC236}">
                <a16:creationId xmlns:a16="http://schemas.microsoft.com/office/drawing/2014/main" id="{4A60C94A-A3D3-470C-AAB0-9C6CDE70832A}"/>
              </a:ext>
            </a:extLst>
          </p:cNvPr>
          <p:cNvSpPr/>
          <p:nvPr/>
        </p:nvSpPr>
        <p:spPr>
          <a:xfrm>
            <a:off x="7476899" y="5190816"/>
            <a:ext cx="2838913" cy="497249"/>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Send reports and Excel database to accounting via HR’s email in outlook</a:t>
            </a:r>
          </a:p>
        </p:txBody>
      </p:sp>
      <p:cxnSp>
        <p:nvCxnSpPr>
          <p:cNvPr id="39" name="Straight Arrow Connector 38">
            <a:extLst>
              <a:ext uri="{FF2B5EF4-FFF2-40B4-BE49-F238E27FC236}">
                <a16:creationId xmlns:a16="http://schemas.microsoft.com/office/drawing/2014/main" id="{83481098-4D8E-42C4-8E7A-36BAE980745F}"/>
              </a:ext>
            </a:extLst>
          </p:cNvPr>
          <p:cNvCxnSpPr>
            <a:cxnSpLocks/>
            <a:stCxn id="28" idx="2"/>
            <a:endCxn id="30" idx="0"/>
          </p:cNvCxnSpPr>
          <p:nvPr/>
        </p:nvCxnSpPr>
        <p:spPr>
          <a:xfrm>
            <a:off x="1964528" y="2607557"/>
            <a:ext cx="9528" cy="3828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1CF1C58D-9FF6-4D11-96A8-30CDA1071F85}"/>
              </a:ext>
            </a:extLst>
          </p:cNvPr>
          <p:cNvCxnSpPr>
            <a:cxnSpLocks/>
            <a:stCxn id="30" idx="2"/>
            <a:endCxn id="29" idx="0"/>
          </p:cNvCxnSpPr>
          <p:nvPr/>
        </p:nvCxnSpPr>
        <p:spPr>
          <a:xfrm>
            <a:off x="1974056" y="3759072"/>
            <a:ext cx="0" cy="4347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3FF8E6B7-2BA3-47D7-BD88-7E268B142D2A}"/>
              </a:ext>
            </a:extLst>
          </p:cNvPr>
          <p:cNvCxnSpPr>
            <a:stCxn id="29" idx="2"/>
            <a:endCxn id="31" idx="0"/>
          </p:cNvCxnSpPr>
          <p:nvPr/>
        </p:nvCxnSpPr>
        <p:spPr>
          <a:xfrm flipH="1">
            <a:off x="1965681" y="5063442"/>
            <a:ext cx="8375" cy="5701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44CA1960-FCC6-42FD-8E48-025670951656}"/>
              </a:ext>
            </a:extLst>
          </p:cNvPr>
          <p:cNvCxnSpPr>
            <a:stCxn id="32" idx="2"/>
            <a:endCxn id="33" idx="0"/>
          </p:cNvCxnSpPr>
          <p:nvPr/>
        </p:nvCxnSpPr>
        <p:spPr>
          <a:xfrm>
            <a:off x="5254798" y="4358608"/>
            <a:ext cx="1153" cy="3349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5D1EE741-CDBB-4B0F-813B-CD92BB7682A9}"/>
              </a:ext>
            </a:extLst>
          </p:cNvPr>
          <p:cNvCxnSpPr>
            <a:stCxn id="33" idx="2"/>
            <a:endCxn id="34" idx="0"/>
          </p:cNvCxnSpPr>
          <p:nvPr/>
        </p:nvCxnSpPr>
        <p:spPr>
          <a:xfrm>
            <a:off x="5255951" y="5190816"/>
            <a:ext cx="1153" cy="4427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174B50FC-C56E-40F4-8594-9C6452C83A53}"/>
              </a:ext>
            </a:extLst>
          </p:cNvPr>
          <p:cNvCxnSpPr>
            <a:stCxn id="37" idx="2"/>
            <a:endCxn id="38" idx="0"/>
          </p:cNvCxnSpPr>
          <p:nvPr/>
        </p:nvCxnSpPr>
        <p:spPr>
          <a:xfrm>
            <a:off x="8896355" y="4917369"/>
            <a:ext cx="1" cy="2734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0C62A170-22D6-4F19-A177-1A48A12B9FD5}"/>
              </a:ext>
            </a:extLst>
          </p:cNvPr>
          <p:cNvCxnSpPr>
            <a:stCxn id="36" idx="2"/>
            <a:endCxn id="37" idx="0"/>
          </p:cNvCxnSpPr>
          <p:nvPr/>
        </p:nvCxnSpPr>
        <p:spPr>
          <a:xfrm>
            <a:off x="8896355" y="4034772"/>
            <a:ext cx="0" cy="385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D9065FF1-F1D1-4411-A2CD-C399BCE1DCD3}"/>
              </a:ext>
            </a:extLst>
          </p:cNvPr>
          <p:cNvCxnSpPr>
            <a:stCxn id="35" idx="2"/>
            <a:endCxn id="36" idx="0"/>
          </p:cNvCxnSpPr>
          <p:nvPr/>
        </p:nvCxnSpPr>
        <p:spPr>
          <a:xfrm>
            <a:off x="8896354" y="3026601"/>
            <a:ext cx="1" cy="5109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95DA31BF-1F6A-4698-9884-C8AA223822B4}"/>
              </a:ext>
            </a:extLst>
          </p:cNvPr>
          <p:cNvCxnSpPr>
            <a:stCxn id="27" idx="2"/>
            <a:endCxn id="32" idx="0"/>
          </p:cNvCxnSpPr>
          <p:nvPr/>
        </p:nvCxnSpPr>
        <p:spPr>
          <a:xfrm>
            <a:off x="5253645" y="3109840"/>
            <a:ext cx="1153" cy="2827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Connector: Elbow 47">
            <a:extLst>
              <a:ext uri="{FF2B5EF4-FFF2-40B4-BE49-F238E27FC236}">
                <a16:creationId xmlns:a16="http://schemas.microsoft.com/office/drawing/2014/main" id="{352BE4AE-02B4-4548-856A-38CD57EFDCA5}"/>
              </a:ext>
            </a:extLst>
          </p:cNvPr>
          <p:cNvCxnSpPr>
            <a:cxnSpLocks/>
            <a:stCxn id="31" idx="3"/>
            <a:endCxn id="27" idx="1"/>
          </p:cNvCxnSpPr>
          <p:nvPr/>
        </p:nvCxnSpPr>
        <p:spPr>
          <a:xfrm flipV="1">
            <a:off x="3297952" y="2777976"/>
            <a:ext cx="624575" cy="333857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B6D35E51-B13B-46F9-A0C8-8F0A2ABF1E88}"/>
              </a:ext>
            </a:extLst>
          </p:cNvPr>
          <p:cNvCxnSpPr>
            <a:stCxn id="34" idx="3"/>
            <a:endCxn id="35" idx="1"/>
          </p:cNvCxnSpPr>
          <p:nvPr/>
        </p:nvCxnSpPr>
        <p:spPr>
          <a:xfrm flipV="1">
            <a:off x="6589375" y="2777977"/>
            <a:ext cx="975861" cy="333857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1678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C799903-48D5-4A31-A1A2-541072D97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8EFFF109-FC58-4FD3-BE05-9775A1310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E1B96AD6-92A9-4273-A62B-96A1C3E0B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B395AE-F4CB-4143-BD3D-074A0404B6DD}"/>
              </a:ext>
            </a:extLst>
          </p:cNvPr>
          <p:cNvSpPr>
            <a:spLocks noGrp="1"/>
          </p:cNvSpPr>
          <p:nvPr>
            <p:ph type="title"/>
          </p:nvPr>
        </p:nvSpPr>
        <p:spPr>
          <a:xfrm>
            <a:off x="621792" y="1161288"/>
            <a:ext cx="3602736" cy="4526280"/>
          </a:xfrm>
        </p:spPr>
        <p:txBody>
          <a:bodyPr>
            <a:normAutofit/>
          </a:bodyPr>
          <a:lstStyle/>
          <a:p>
            <a:r>
              <a:rPr lang="en-GB" dirty="0"/>
              <a:t>Processing Employee Payslips and Monthly Reports</a:t>
            </a:r>
          </a:p>
        </p:txBody>
      </p:sp>
      <p:sp>
        <p:nvSpPr>
          <p:cNvPr id="14" name="Rectangle 13">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102049"/>
            <a:ext cx="128016" cy="65390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7DB04B80-ACEC-42C5-8046-7E16F240257C}"/>
              </a:ext>
            </a:extLst>
          </p:cNvPr>
          <p:cNvSpPr>
            <a:spLocks noGrp="1"/>
          </p:cNvSpPr>
          <p:nvPr>
            <p:ph idx="1"/>
          </p:nvPr>
        </p:nvSpPr>
        <p:spPr>
          <a:xfrm>
            <a:off x="4224529" y="478171"/>
            <a:ext cx="7511670" cy="5998129"/>
          </a:xfrm>
        </p:spPr>
        <p:txBody>
          <a:bodyPr anchor="ctr">
            <a:normAutofit/>
          </a:bodyPr>
          <a:lstStyle/>
          <a:p>
            <a:pPr marL="0" indent="0">
              <a:buNone/>
            </a:pPr>
            <a:r>
              <a:rPr lang="en-GB" sz="2000" dirty="0"/>
              <a:t>        </a:t>
            </a:r>
          </a:p>
        </p:txBody>
      </p:sp>
      <p:sp>
        <p:nvSpPr>
          <p:cNvPr id="4" name="Flowchart: Terminator 3">
            <a:extLst>
              <a:ext uri="{FF2B5EF4-FFF2-40B4-BE49-F238E27FC236}">
                <a16:creationId xmlns:a16="http://schemas.microsoft.com/office/drawing/2014/main" id="{9AB30F7C-6F32-48B4-BC3A-F6508121A002}"/>
              </a:ext>
            </a:extLst>
          </p:cNvPr>
          <p:cNvSpPr/>
          <p:nvPr/>
        </p:nvSpPr>
        <p:spPr>
          <a:xfrm>
            <a:off x="7298422" y="669945"/>
            <a:ext cx="1526796" cy="491343"/>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000" dirty="0"/>
              <a:t>Access Employee Database</a:t>
            </a:r>
          </a:p>
        </p:txBody>
      </p:sp>
      <p:sp>
        <p:nvSpPr>
          <p:cNvPr id="5" name="Oval 4">
            <a:extLst>
              <a:ext uri="{FF2B5EF4-FFF2-40B4-BE49-F238E27FC236}">
                <a16:creationId xmlns:a16="http://schemas.microsoft.com/office/drawing/2014/main" id="{7910EEEC-FFB0-464C-AD53-D40BA24BDFAD}"/>
              </a:ext>
            </a:extLst>
          </p:cNvPr>
          <p:cNvSpPr/>
          <p:nvPr/>
        </p:nvSpPr>
        <p:spPr>
          <a:xfrm>
            <a:off x="7449423" y="1837190"/>
            <a:ext cx="1208015" cy="6123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Check if  Local or international Employee</a:t>
            </a:r>
          </a:p>
        </p:txBody>
      </p:sp>
      <p:cxnSp>
        <p:nvCxnSpPr>
          <p:cNvPr id="7" name="Straight Arrow Connector 6">
            <a:extLst>
              <a:ext uri="{FF2B5EF4-FFF2-40B4-BE49-F238E27FC236}">
                <a16:creationId xmlns:a16="http://schemas.microsoft.com/office/drawing/2014/main" id="{61DD8AF1-2396-418F-A4EF-00630C9C7D0C}"/>
              </a:ext>
            </a:extLst>
          </p:cNvPr>
          <p:cNvCxnSpPr>
            <a:stCxn id="4" idx="2"/>
            <a:endCxn id="5" idx="0"/>
          </p:cNvCxnSpPr>
          <p:nvPr/>
        </p:nvCxnSpPr>
        <p:spPr>
          <a:xfrm flipH="1">
            <a:off x="8053431" y="1161288"/>
            <a:ext cx="8389" cy="6759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CFD2CF48-C9E1-4C30-9C58-322F9A7B5309}"/>
              </a:ext>
            </a:extLst>
          </p:cNvPr>
          <p:cNvSpPr/>
          <p:nvPr/>
        </p:nvSpPr>
        <p:spPr>
          <a:xfrm>
            <a:off x="4811478" y="1874940"/>
            <a:ext cx="1383791" cy="5368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Calculate hours worked x hourly rate</a:t>
            </a:r>
          </a:p>
        </p:txBody>
      </p:sp>
      <p:sp>
        <p:nvSpPr>
          <p:cNvPr id="11" name="Rectangle: Rounded Corners 10">
            <a:extLst>
              <a:ext uri="{FF2B5EF4-FFF2-40B4-BE49-F238E27FC236}">
                <a16:creationId xmlns:a16="http://schemas.microsoft.com/office/drawing/2014/main" id="{0601F281-F718-4029-A5DA-907185792328}"/>
              </a:ext>
            </a:extLst>
          </p:cNvPr>
          <p:cNvSpPr/>
          <p:nvPr/>
        </p:nvSpPr>
        <p:spPr>
          <a:xfrm>
            <a:off x="9505707" y="1874940"/>
            <a:ext cx="1635828" cy="5368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dirty="0"/>
          </a:p>
          <a:p>
            <a:pPr algn="ctr"/>
            <a:r>
              <a:rPr lang="en-GB" sz="1000" dirty="0"/>
              <a:t>Calculate hours worked x hourly rate</a:t>
            </a:r>
          </a:p>
          <a:p>
            <a:pPr algn="ctr"/>
            <a:endParaRPr lang="en-GB" dirty="0"/>
          </a:p>
        </p:txBody>
      </p:sp>
      <p:cxnSp>
        <p:nvCxnSpPr>
          <p:cNvPr id="15" name="Straight Arrow Connector 14">
            <a:extLst>
              <a:ext uri="{FF2B5EF4-FFF2-40B4-BE49-F238E27FC236}">
                <a16:creationId xmlns:a16="http://schemas.microsoft.com/office/drawing/2014/main" id="{702BF607-D384-4E76-824C-D11100F0BEF7}"/>
              </a:ext>
            </a:extLst>
          </p:cNvPr>
          <p:cNvCxnSpPr>
            <a:cxnSpLocks/>
            <a:stCxn id="5" idx="2"/>
            <a:endCxn id="9" idx="3"/>
          </p:cNvCxnSpPr>
          <p:nvPr/>
        </p:nvCxnSpPr>
        <p:spPr>
          <a:xfrm flipH="1">
            <a:off x="6195269" y="2143388"/>
            <a:ext cx="125415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B9F824D-0D31-4537-972B-0E18264659FF}"/>
              </a:ext>
            </a:extLst>
          </p:cNvPr>
          <p:cNvCxnSpPr>
            <a:cxnSpLocks/>
            <a:stCxn id="5" idx="6"/>
            <a:endCxn id="11" idx="1"/>
          </p:cNvCxnSpPr>
          <p:nvPr/>
        </p:nvCxnSpPr>
        <p:spPr>
          <a:xfrm>
            <a:off x="8657438" y="2143388"/>
            <a:ext cx="8482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Rectangle: Rounded Corners 23">
            <a:extLst>
              <a:ext uri="{FF2B5EF4-FFF2-40B4-BE49-F238E27FC236}">
                <a16:creationId xmlns:a16="http://schemas.microsoft.com/office/drawing/2014/main" id="{D720367D-F4C6-41C6-B249-DFE25B0D923B}"/>
              </a:ext>
            </a:extLst>
          </p:cNvPr>
          <p:cNvSpPr/>
          <p:nvPr/>
        </p:nvSpPr>
        <p:spPr>
          <a:xfrm>
            <a:off x="9505706" y="3021551"/>
            <a:ext cx="1635829" cy="5802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Access online forex exchange </a:t>
            </a:r>
            <a:r>
              <a:rPr lang="en-GB" sz="900" dirty="0" err="1"/>
              <a:t>wedsite</a:t>
            </a:r>
            <a:endParaRPr lang="en-GB" sz="900" dirty="0"/>
          </a:p>
        </p:txBody>
      </p:sp>
      <p:sp>
        <p:nvSpPr>
          <p:cNvPr id="25" name="Rectangle: Rounded Corners 24">
            <a:extLst>
              <a:ext uri="{FF2B5EF4-FFF2-40B4-BE49-F238E27FC236}">
                <a16:creationId xmlns:a16="http://schemas.microsoft.com/office/drawing/2014/main" id="{657EDF48-18F1-49F0-9463-2BF7249537C4}"/>
              </a:ext>
            </a:extLst>
          </p:cNvPr>
          <p:cNvSpPr/>
          <p:nvPr/>
        </p:nvSpPr>
        <p:spPr>
          <a:xfrm>
            <a:off x="7232289" y="3021551"/>
            <a:ext cx="1635829" cy="5802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Calculate pay rate based on exchange rate</a:t>
            </a:r>
          </a:p>
        </p:txBody>
      </p:sp>
      <p:sp>
        <p:nvSpPr>
          <p:cNvPr id="26" name="Rectangle: Rounded Corners 25">
            <a:extLst>
              <a:ext uri="{FF2B5EF4-FFF2-40B4-BE49-F238E27FC236}">
                <a16:creationId xmlns:a16="http://schemas.microsoft.com/office/drawing/2014/main" id="{1964314A-3DFD-4BC4-BFC1-53340817D26B}"/>
              </a:ext>
            </a:extLst>
          </p:cNvPr>
          <p:cNvSpPr/>
          <p:nvPr/>
        </p:nvSpPr>
        <p:spPr>
          <a:xfrm>
            <a:off x="4811477" y="3021551"/>
            <a:ext cx="1383792" cy="5802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Update pay period database</a:t>
            </a:r>
          </a:p>
        </p:txBody>
      </p:sp>
      <p:cxnSp>
        <p:nvCxnSpPr>
          <p:cNvPr id="28" name="Straight Arrow Connector 27">
            <a:extLst>
              <a:ext uri="{FF2B5EF4-FFF2-40B4-BE49-F238E27FC236}">
                <a16:creationId xmlns:a16="http://schemas.microsoft.com/office/drawing/2014/main" id="{639E84C6-F8E8-46EE-B10B-C3D6A0F8886B}"/>
              </a:ext>
            </a:extLst>
          </p:cNvPr>
          <p:cNvCxnSpPr>
            <a:cxnSpLocks/>
            <a:stCxn id="11" idx="2"/>
            <a:endCxn id="24" idx="0"/>
          </p:cNvCxnSpPr>
          <p:nvPr/>
        </p:nvCxnSpPr>
        <p:spPr>
          <a:xfrm>
            <a:off x="10323621" y="2411835"/>
            <a:ext cx="0" cy="6097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495A893B-101F-4828-804E-8BC3530C3B88}"/>
              </a:ext>
            </a:extLst>
          </p:cNvPr>
          <p:cNvCxnSpPr>
            <a:cxnSpLocks/>
            <a:stCxn id="24" idx="1"/>
            <a:endCxn id="25" idx="3"/>
          </p:cNvCxnSpPr>
          <p:nvPr/>
        </p:nvCxnSpPr>
        <p:spPr>
          <a:xfrm flipH="1">
            <a:off x="8868118" y="3311667"/>
            <a:ext cx="63758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DAD2B26-8367-409D-A188-F4123338781A}"/>
              </a:ext>
            </a:extLst>
          </p:cNvPr>
          <p:cNvCxnSpPr>
            <a:cxnSpLocks/>
            <a:stCxn id="25" idx="1"/>
            <a:endCxn id="26" idx="3"/>
          </p:cNvCxnSpPr>
          <p:nvPr/>
        </p:nvCxnSpPr>
        <p:spPr>
          <a:xfrm flipH="1">
            <a:off x="6195269" y="3311667"/>
            <a:ext cx="10370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34A72614-BB80-4330-9BEC-B3C625A6C5F6}"/>
              </a:ext>
            </a:extLst>
          </p:cNvPr>
          <p:cNvCxnSpPr>
            <a:endCxn id="26" idx="0"/>
          </p:cNvCxnSpPr>
          <p:nvPr/>
        </p:nvCxnSpPr>
        <p:spPr>
          <a:xfrm>
            <a:off x="5499377" y="2411835"/>
            <a:ext cx="3996" cy="6097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Rectangle: Rounded Corners 46">
            <a:extLst>
              <a:ext uri="{FF2B5EF4-FFF2-40B4-BE49-F238E27FC236}">
                <a16:creationId xmlns:a16="http://schemas.microsoft.com/office/drawing/2014/main" id="{9A120D4E-B638-49CC-AAC9-18C23BE780E3}"/>
              </a:ext>
            </a:extLst>
          </p:cNvPr>
          <p:cNvSpPr/>
          <p:nvPr/>
        </p:nvSpPr>
        <p:spPr>
          <a:xfrm>
            <a:off x="4811477" y="4362275"/>
            <a:ext cx="1383792" cy="5802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Create payslip in PDF</a:t>
            </a:r>
          </a:p>
        </p:txBody>
      </p:sp>
      <p:sp>
        <p:nvSpPr>
          <p:cNvPr id="48" name="Rectangle: Rounded Corners 47">
            <a:extLst>
              <a:ext uri="{FF2B5EF4-FFF2-40B4-BE49-F238E27FC236}">
                <a16:creationId xmlns:a16="http://schemas.microsoft.com/office/drawing/2014/main" id="{7B00A713-154F-474D-9FB0-AB7085DD61B0}"/>
              </a:ext>
            </a:extLst>
          </p:cNvPr>
          <p:cNvSpPr/>
          <p:nvPr/>
        </p:nvSpPr>
        <p:spPr>
          <a:xfrm>
            <a:off x="7232288" y="4362275"/>
            <a:ext cx="1592929" cy="5788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Email PDF payslips to all employees</a:t>
            </a:r>
          </a:p>
        </p:txBody>
      </p:sp>
      <p:sp>
        <p:nvSpPr>
          <p:cNvPr id="49" name="Flowchart: Alternate Process 48">
            <a:extLst>
              <a:ext uri="{FF2B5EF4-FFF2-40B4-BE49-F238E27FC236}">
                <a16:creationId xmlns:a16="http://schemas.microsoft.com/office/drawing/2014/main" id="{CE46EBB8-9723-485A-B8EF-E5110B486E06}"/>
              </a:ext>
            </a:extLst>
          </p:cNvPr>
          <p:cNvSpPr/>
          <p:nvPr/>
        </p:nvSpPr>
        <p:spPr>
          <a:xfrm>
            <a:off x="9505706" y="4360879"/>
            <a:ext cx="1635829" cy="580232"/>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Create salary monthly expense report</a:t>
            </a:r>
          </a:p>
        </p:txBody>
      </p:sp>
      <p:sp>
        <p:nvSpPr>
          <p:cNvPr id="52" name="Flowchart: Preparation 51">
            <a:extLst>
              <a:ext uri="{FF2B5EF4-FFF2-40B4-BE49-F238E27FC236}">
                <a16:creationId xmlns:a16="http://schemas.microsoft.com/office/drawing/2014/main" id="{71A29239-706D-4A83-A7E8-0F5580E56B1D}"/>
              </a:ext>
            </a:extLst>
          </p:cNvPr>
          <p:cNvSpPr/>
          <p:nvPr/>
        </p:nvSpPr>
        <p:spPr>
          <a:xfrm>
            <a:off x="9505706" y="5553512"/>
            <a:ext cx="1635829" cy="714287"/>
          </a:xfrm>
          <a:prstGeom prst="flowChartPreparat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dirty="0"/>
              <a:t>Email report to  account and </a:t>
            </a:r>
            <a:r>
              <a:rPr lang="en-GB" sz="900" dirty="0" err="1"/>
              <a:t>and</a:t>
            </a:r>
            <a:r>
              <a:rPr lang="en-GB" sz="900" dirty="0"/>
              <a:t> director.</a:t>
            </a:r>
          </a:p>
        </p:txBody>
      </p:sp>
      <p:cxnSp>
        <p:nvCxnSpPr>
          <p:cNvPr id="54" name="Straight Arrow Connector 53">
            <a:extLst>
              <a:ext uri="{FF2B5EF4-FFF2-40B4-BE49-F238E27FC236}">
                <a16:creationId xmlns:a16="http://schemas.microsoft.com/office/drawing/2014/main" id="{D79182E0-42CC-443A-A4B5-66F3331EC1F5}"/>
              </a:ext>
            </a:extLst>
          </p:cNvPr>
          <p:cNvCxnSpPr>
            <a:cxnSpLocks/>
            <a:stCxn id="26" idx="2"/>
          </p:cNvCxnSpPr>
          <p:nvPr/>
        </p:nvCxnSpPr>
        <p:spPr>
          <a:xfrm>
            <a:off x="5503373" y="3601783"/>
            <a:ext cx="0" cy="7590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329BA1AF-4655-4367-AB8D-58618F88C66A}"/>
              </a:ext>
            </a:extLst>
          </p:cNvPr>
          <p:cNvCxnSpPr>
            <a:stCxn id="47" idx="3"/>
          </p:cNvCxnSpPr>
          <p:nvPr/>
        </p:nvCxnSpPr>
        <p:spPr>
          <a:xfrm flipV="1">
            <a:off x="6195269" y="4639112"/>
            <a:ext cx="1037019" cy="132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57578336-292A-4FE4-A458-164798AE8BE3}"/>
              </a:ext>
            </a:extLst>
          </p:cNvPr>
          <p:cNvCxnSpPr>
            <a:cxnSpLocks/>
            <a:stCxn id="48" idx="3"/>
            <a:endCxn id="49" idx="1"/>
          </p:cNvCxnSpPr>
          <p:nvPr/>
        </p:nvCxnSpPr>
        <p:spPr>
          <a:xfrm flipV="1">
            <a:off x="8825217" y="4650995"/>
            <a:ext cx="680489" cy="6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0D140681-BEFF-4B74-91F7-65BDA4B6232C}"/>
              </a:ext>
            </a:extLst>
          </p:cNvPr>
          <p:cNvCxnSpPr>
            <a:stCxn id="49" idx="2"/>
            <a:endCxn id="52" idx="0"/>
          </p:cNvCxnSpPr>
          <p:nvPr/>
        </p:nvCxnSpPr>
        <p:spPr>
          <a:xfrm>
            <a:off x="10323621" y="4941111"/>
            <a:ext cx="0" cy="6124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4929585B-39D0-4F24-B34B-1A40983D4E16}"/>
              </a:ext>
            </a:extLst>
          </p:cNvPr>
          <p:cNvSpPr txBox="1"/>
          <p:nvPr/>
        </p:nvSpPr>
        <p:spPr>
          <a:xfrm>
            <a:off x="6378981" y="1733751"/>
            <a:ext cx="828140" cy="369332"/>
          </a:xfrm>
          <a:prstGeom prst="rect">
            <a:avLst/>
          </a:prstGeom>
          <a:noFill/>
        </p:spPr>
        <p:txBody>
          <a:bodyPr wrap="square" rtlCol="0">
            <a:spAutoFit/>
          </a:bodyPr>
          <a:lstStyle/>
          <a:p>
            <a:r>
              <a:rPr lang="en-GB" sz="900" dirty="0"/>
              <a:t>UK based Employees</a:t>
            </a:r>
          </a:p>
        </p:txBody>
      </p:sp>
      <p:sp>
        <p:nvSpPr>
          <p:cNvPr id="65" name="TextBox 64">
            <a:extLst>
              <a:ext uri="{FF2B5EF4-FFF2-40B4-BE49-F238E27FC236}">
                <a16:creationId xmlns:a16="http://schemas.microsoft.com/office/drawing/2014/main" id="{61C3FF3E-FD6D-4577-B54A-ECF3738872A3}"/>
              </a:ext>
            </a:extLst>
          </p:cNvPr>
          <p:cNvSpPr txBox="1"/>
          <p:nvPr/>
        </p:nvSpPr>
        <p:spPr>
          <a:xfrm>
            <a:off x="8665828" y="1733253"/>
            <a:ext cx="848269" cy="369332"/>
          </a:xfrm>
          <a:prstGeom prst="rect">
            <a:avLst/>
          </a:prstGeom>
          <a:noFill/>
        </p:spPr>
        <p:txBody>
          <a:bodyPr wrap="square" rtlCol="0">
            <a:spAutoFit/>
          </a:bodyPr>
          <a:lstStyle/>
          <a:p>
            <a:r>
              <a:rPr lang="en-GB" sz="900" dirty="0"/>
              <a:t>International </a:t>
            </a:r>
          </a:p>
          <a:p>
            <a:r>
              <a:rPr lang="en-GB" sz="900" dirty="0"/>
              <a:t>Employees</a:t>
            </a:r>
          </a:p>
        </p:txBody>
      </p:sp>
    </p:spTree>
    <p:extLst>
      <p:ext uri="{BB962C8B-B14F-4D97-AF65-F5344CB8AC3E}">
        <p14:creationId xmlns:p14="http://schemas.microsoft.com/office/powerpoint/2010/main" val="2743679232"/>
      </p:ext>
    </p:extLst>
  </p:cSld>
  <p:clrMapOvr>
    <a:masterClrMapping/>
  </p:clrMapOvr>
</p:sld>
</file>

<file path=ppt/theme/theme1.xml><?xml version="1.0" encoding="utf-8"?>
<a:theme xmlns:a="http://schemas.openxmlformats.org/drawingml/2006/main" name="AccentBoxVTI">
  <a:themeElements>
    <a:clrScheme name="AnalogousFromRegularSeedLeftStep">
      <a:dk1>
        <a:srgbClr val="000000"/>
      </a:dk1>
      <a:lt1>
        <a:srgbClr val="FFFFFF"/>
      </a:lt1>
      <a:dk2>
        <a:srgbClr val="41243E"/>
      </a:dk2>
      <a:lt2>
        <a:srgbClr val="E2E5E8"/>
      </a:lt2>
      <a:accent1>
        <a:srgbClr val="E78629"/>
      </a:accent1>
      <a:accent2>
        <a:srgbClr val="D52517"/>
      </a:accent2>
      <a:accent3>
        <a:srgbClr val="E7296A"/>
      </a:accent3>
      <a:accent4>
        <a:srgbClr val="D517A7"/>
      </a:accent4>
      <a:accent5>
        <a:srgbClr val="C629E7"/>
      </a:accent5>
      <a:accent6>
        <a:srgbClr val="742ED9"/>
      </a:accent6>
      <a:hlink>
        <a:srgbClr val="3F80BF"/>
      </a:hlink>
      <a:folHlink>
        <a:srgbClr val="7F7F7F"/>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508</Words>
  <Application>Microsoft Office PowerPoint</Application>
  <PresentationFormat>Widescreen</PresentationFormat>
  <Paragraphs>81</Paragraphs>
  <Slides>7</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Avenir Next LT Pro</vt:lpstr>
      <vt:lpstr>Calibri</vt:lpstr>
      <vt:lpstr>AccentBoxVTI</vt:lpstr>
      <vt:lpstr>HR – Payroll Process</vt:lpstr>
      <vt:lpstr>Use case: HR payroll process</vt:lpstr>
      <vt:lpstr>Process Assessment &amp; Prioritisation</vt:lpstr>
      <vt:lpstr>Use Case Overview</vt:lpstr>
      <vt:lpstr>Processing Consultant invoices</vt:lpstr>
      <vt:lpstr>Collate hours worked from employees and send reports</vt:lpstr>
      <vt:lpstr>Processing Employee Payslips and Monthly Reports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HR – Payroll Process</dc:title>
  <dc:creator>Khoarane, Tshepiso</dc:creator>
  <cp:lastModifiedBy>Khoarane, Tshepiso</cp:lastModifiedBy>
  <cp:revision>2</cp:revision>
  <dcterms:created xsi:type="dcterms:W3CDTF">2020-07-02T13:34:42Z</dcterms:created>
  <dcterms:modified xsi:type="dcterms:W3CDTF">2020-07-02T13:59:19Z</dcterms:modified>
</cp:coreProperties>
</file>